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1" r:id="rId2"/>
    <p:sldId id="260" r:id="rId3"/>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33CC33"/>
    <a:srgbClr val="CCFF66"/>
    <a:srgbClr val="99CC00"/>
    <a:srgbClr val="FAF0F0"/>
    <a:srgbClr val="00CC99"/>
    <a:srgbClr val="99FF99"/>
    <a:srgbClr val="00FF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7011" autoAdjust="0"/>
    <p:restoredTop sz="94660"/>
  </p:normalViewPr>
  <p:slideViewPr>
    <p:cSldViewPr>
      <p:cViewPr varScale="1">
        <p:scale>
          <a:sx n="77" d="100"/>
          <a:sy n="77" d="100"/>
        </p:scale>
        <p:origin x="3846" y="8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4"/>
            <a:ext cx="2949787" cy="496967"/>
          </a:xfrm>
          <a:prstGeom prst="rect">
            <a:avLst/>
          </a:prstGeom>
        </p:spPr>
        <p:txBody>
          <a:bodyPr vert="horz" lIns="91398" tIns="45701" rIns="91398" bIns="4570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0" y="4"/>
            <a:ext cx="2949787" cy="496967"/>
          </a:xfrm>
          <a:prstGeom prst="rect">
            <a:avLst/>
          </a:prstGeom>
        </p:spPr>
        <p:txBody>
          <a:bodyPr vert="horz" lIns="91398" tIns="45701" rIns="91398" bIns="45701" rtlCol="0"/>
          <a:lstStyle>
            <a:lvl1pPr algn="r">
              <a:defRPr sz="1200"/>
            </a:lvl1pPr>
          </a:lstStyle>
          <a:p>
            <a:fld id="{B2F2C740-E8ED-4473-9F59-C0562CA84908}" type="datetimeFigureOut">
              <a:rPr kumimoji="1" lang="ja-JP" altLang="en-US" smtClean="0"/>
              <a:pPr/>
              <a:t>2026/3/13</a:t>
            </a:fld>
            <a:endParaRPr kumimoji="1" lang="ja-JP" altLang="en-US"/>
          </a:p>
        </p:txBody>
      </p:sp>
      <p:sp>
        <p:nvSpPr>
          <p:cNvPr id="4" name="スライド イメージ プレースホルダー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1398" tIns="45701" rIns="91398" bIns="45701"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398" tIns="45701" rIns="91398" bIns="4570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650"/>
            <a:ext cx="2949787" cy="496967"/>
          </a:xfrm>
          <a:prstGeom prst="rect">
            <a:avLst/>
          </a:prstGeom>
        </p:spPr>
        <p:txBody>
          <a:bodyPr vert="horz" lIns="91398" tIns="45701" rIns="91398" bIns="4570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0" y="9440650"/>
            <a:ext cx="2949787" cy="496967"/>
          </a:xfrm>
          <a:prstGeom prst="rect">
            <a:avLst/>
          </a:prstGeom>
        </p:spPr>
        <p:txBody>
          <a:bodyPr vert="horz" lIns="91398" tIns="45701" rIns="91398" bIns="45701" rtlCol="0" anchor="b"/>
          <a:lstStyle>
            <a:lvl1pPr algn="r">
              <a:defRPr sz="1200"/>
            </a:lvl1pPr>
          </a:lstStyle>
          <a:p>
            <a:fld id="{43B7DB61-C7C8-4C3D-9F04-820A87D0A681}" type="slidenum">
              <a:rPr kumimoji="1" lang="ja-JP" altLang="en-US" smtClean="0"/>
              <a:pPr/>
              <a:t>‹#›</a:t>
            </a:fld>
            <a:endParaRPr kumimoji="1" lang="ja-JP" altLang="en-US"/>
          </a:p>
        </p:txBody>
      </p:sp>
    </p:spTree>
    <p:extLst>
      <p:ext uri="{BB962C8B-B14F-4D97-AF65-F5344CB8AC3E}">
        <p14:creationId xmlns:p14="http://schemas.microsoft.com/office/powerpoint/2010/main" val="199243393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9F32789-4ECF-42C0-B5C0-7CF9DA8C40B1}" type="datetimeFigureOut">
              <a:rPr kumimoji="1" lang="ja-JP" altLang="en-US" smtClean="0"/>
              <a:pPr/>
              <a:t>2026/3/13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592A95-590B-4F8C-BC70-DE32B85262C8}" type="slidenum">
              <a:rPr kumimoji="1" lang="ja-JP" altLang="en-US" smtClean="0"/>
              <a:pPr/>
              <a:t>‹#›</a:t>
            </a:fld>
            <a:endParaRPr kumimoji="1" lang="ja-JP" altLang="en-US"/>
          </a:p>
        </p:txBody>
      </p:sp>
    </p:spTree>
    <p:extLst>
      <p:ext uri="{BB962C8B-B14F-4D97-AF65-F5344CB8AC3E}">
        <p14:creationId xmlns:p14="http://schemas.microsoft.com/office/powerpoint/2010/main" val="1231590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9F32789-4ECF-42C0-B5C0-7CF9DA8C40B1}" type="datetimeFigureOut">
              <a:rPr kumimoji="1" lang="ja-JP" altLang="en-US" smtClean="0"/>
              <a:pPr/>
              <a:t>2026/3/13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592A95-590B-4F8C-BC70-DE32B85262C8}" type="slidenum">
              <a:rPr kumimoji="1" lang="ja-JP" altLang="en-US" smtClean="0"/>
              <a:pPr/>
              <a:t>‹#›</a:t>
            </a:fld>
            <a:endParaRPr kumimoji="1" lang="ja-JP" altLang="en-US"/>
          </a:p>
        </p:txBody>
      </p:sp>
    </p:spTree>
    <p:extLst>
      <p:ext uri="{BB962C8B-B14F-4D97-AF65-F5344CB8AC3E}">
        <p14:creationId xmlns:p14="http://schemas.microsoft.com/office/powerpoint/2010/main" val="2527733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96700"/>
            <a:ext cx="4514850" cy="845220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9F32789-4ECF-42C0-B5C0-7CF9DA8C40B1}" type="datetimeFigureOut">
              <a:rPr kumimoji="1" lang="ja-JP" altLang="en-US" smtClean="0"/>
              <a:pPr/>
              <a:t>2026/3/13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592A95-590B-4F8C-BC70-DE32B85262C8}" type="slidenum">
              <a:rPr kumimoji="1" lang="ja-JP" altLang="en-US" smtClean="0"/>
              <a:pPr/>
              <a:t>‹#›</a:t>
            </a:fld>
            <a:endParaRPr kumimoji="1" lang="ja-JP" altLang="en-US"/>
          </a:p>
        </p:txBody>
      </p:sp>
    </p:spTree>
    <p:extLst>
      <p:ext uri="{BB962C8B-B14F-4D97-AF65-F5344CB8AC3E}">
        <p14:creationId xmlns:p14="http://schemas.microsoft.com/office/powerpoint/2010/main" val="726191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9F32789-4ECF-42C0-B5C0-7CF9DA8C40B1}" type="datetimeFigureOut">
              <a:rPr kumimoji="1" lang="ja-JP" altLang="en-US" smtClean="0"/>
              <a:pPr/>
              <a:t>2026/3/13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592A95-590B-4F8C-BC70-DE32B85262C8}" type="slidenum">
              <a:rPr kumimoji="1" lang="ja-JP" altLang="en-US" smtClean="0"/>
              <a:pPr/>
              <a:t>‹#›</a:t>
            </a:fld>
            <a:endParaRPr kumimoji="1" lang="ja-JP" altLang="en-US"/>
          </a:p>
        </p:txBody>
      </p:sp>
    </p:spTree>
    <p:extLst>
      <p:ext uri="{BB962C8B-B14F-4D97-AF65-F5344CB8AC3E}">
        <p14:creationId xmlns:p14="http://schemas.microsoft.com/office/powerpoint/2010/main" val="4013248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9F32789-4ECF-42C0-B5C0-7CF9DA8C40B1}" type="datetimeFigureOut">
              <a:rPr kumimoji="1" lang="ja-JP" altLang="en-US" smtClean="0"/>
              <a:pPr/>
              <a:t>2026/3/13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592A95-590B-4F8C-BC70-DE32B85262C8}" type="slidenum">
              <a:rPr kumimoji="1" lang="ja-JP" altLang="en-US" smtClean="0"/>
              <a:pPr/>
              <a:t>‹#›</a:t>
            </a:fld>
            <a:endParaRPr kumimoji="1" lang="ja-JP" altLang="en-US"/>
          </a:p>
        </p:txBody>
      </p:sp>
    </p:spTree>
    <p:extLst>
      <p:ext uri="{BB962C8B-B14F-4D97-AF65-F5344CB8AC3E}">
        <p14:creationId xmlns:p14="http://schemas.microsoft.com/office/powerpoint/2010/main" val="1911556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9F32789-4ECF-42C0-B5C0-7CF9DA8C40B1}" type="datetimeFigureOut">
              <a:rPr kumimoji="1" lang="ja-JP" altLang="en-US" smtClean="0"/>
              <a:pPr/>
              <a:t>2026/3/13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592A95-590B-4F8C-BC70-DE32B85262C8}" type="slidenum">
              <a:rPr kumimoji="1" lang="ja-JP" altLang="en-US" smtClean="0"/>
              <a:pPr/>
              <a:t>‹#›</a:t>
            </a:fld>
            <a:endParaRPr kumimoji="1" lang="ja-JP" altLang="en-US"/>
          </a:p>
        </p:txBody>
      </p:sp>
    </p:spTree>
    <p:extLst>
      <p:ext uri="{BB962C8B-B14F-4D97-AF65-F5344CB8AC3E}">
        <p14:creationId xmlns:p14="http://schemas.microsoft.com/office/powerpoint/2010/main" val="3855949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9F32789-4ECF-42C0-B5C0-7CF9DA8C40B1}" type="datetimeFigureOut">
              <a:rPr kumimoji="1" lang="ja-JP" altLang="en-US" smtClean="0"/>
              <a:pPr/>
              <a:t>2026/3/13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7592A95-590B-4F8C-BC70-DE32B85262C8}" type="slidenum">
              <a:rPr kumimoji="1" lang="ja-JP" altLang="en-US" smtClean="0"/>
              <a:pPr/>
              <a:t>‹#›</a:t>
            </a:fld>
            <a:endParaRPr kumimoji="1" lang="ja-JP" altLang="en-US"/>
          </a:p>
        </p:txBody>
      </p:sp>
    </p:spTree>
    <p:extLst>
      <p:ext uri="{BB962C8B-B14F-4D97-AF65-F5344CB8AC3E}">
        <p14:creationId xmlns:p14="http://schemas.microsoft.com/office/powerpoint/2010/main" val="3127986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9F32789-4ECF-42C0-B5C0-7CF9DA8C40B1}" type="datetimeFigureOut">
              <a:rPr kumimoji="1" lang="ja-JP" altLang="en-US" smtClean="0"/>
              <a:pPr/>
              <a:t>2026/3/13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7592A95-590B-4F8C-BC70-DE32B85262C8}" type="slidenum">
              <a:rPr kumimoji="1" lang="ja-JP" altLang="en-US" smtClean="0"/>
              <a:pPr/>
              <a:t>‹#›</a:t>
            </a:fld>
            <a:endParaRPr kumimoji="1" lang="ja-JP" altLang="en-US"/>
          </a:p>
        </p:txBody>
      </p:sp>
    </p:spTree>
    <p:extLst>
      <p:ext uri="{BB962C8B-B14F-4D97-AF65-F5344CB8AC3E}">
        <p14:creationId xmlns:p14="http://schemas.microsoft.com/office/powerpoint/2010/main" val="3482004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9F32789-4ECF-42C0-B5C0-7CF9DA8C40B1}" type="datetimeFigureOut">
              <a:rPr kumimoji="1" lang="ja-JP" altLang="en-US" smtClean="0"/>
              <a:pPr/>
              <a:t>2026/3/13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7592A95-590B-4F8C-BC70-DE32B85262C8}" type="slidenum">
              <a:rPr kumimoji="1" lang="ja-JP" altLang="en-US" smtClean="0"/>
              <a:pPr/>
              <a:t>‹#›</a:t>
            </a:fld>
            <a:endParaRPr kumimoji="1" lang="ja-JP" altLang="en-US"/>
          </a:p>
        </p:txBody>
      </p:sp>
    </p:spTree>
    <p:extLst>
      <p:ext uri="{BB962C8B-B14F-4D97-AF65-F5344CB8AC3E}">
        <p14:creationId xmlns:p14="http://schemas.microsoft.com/office/powerpoint/2010/main" val="1169325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9F32789-4ECF-42C0-B5C0-7CF9DA8C40B1}" type="datetimeFigureOut">
              <a:rPr kumimoji="1" lang="ja-JP" altLang="en-US" smtClean="0"/>
              <a:pPr/>
              <a:t>2026/3/13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592A95-590B-4F8C-BC70-DE32B85262C8}" type="slidenum">
              <a:rPr kumimoji="1" lang="ja-JP" altLang="en-US" smtClean="0"/>
              <a:pPr/>
              <a:t>‹#›</a:t>
            </a:fld>
            <a:endParaRPr kumimoji="1" lang="ja-JP" altLang="en-US"/>
          </a:p>
        </p:txBody>
      </p:sp>
    </p:spTree>
    <p:extLst>
      <p:ext uri="{BB962C8B-B14F-4D97-AF65-F5344CB8AC3E}">
        <p14:creationId xmlns:p14="http://schemas.microsoft.com/office/powerpoint/2010/main" val="2274944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9F32789-4ECF-42C0-B5C0-7CF9DA8C40B1}" type="datetimeFigureOut">
              <a:rPr kumimoji="1" lang="ja-JP" altLang="en-US" smtClean="0"/>
              <a:pPr/>
              <a:t>2026/3/13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592A95-590B-4F8C-BC70-DE32B85262C8}" type="slidenum">
              <a:rPr kumimoji="1" lang="ja-JP" altLang="en-US" smtClean="0"/>
              <a:pPr/>
              <a:t>‹#›</a:t>
            </a:fld>
            <a:endParaRPr kumimoji="1" lang="ja-JP" altLang="en-US"/>
          </a:p>
        </p:txBody>
      </p:sp>
    </p:spTree>
    <p:extLst>
      <p:ext uri="{BB962C8B-B14F-4D97-AF65-F5344CB8AC3E}">
        <p14:creationId xmlns:p14="http://schemas.microsoft.com/office/powerpoint/2010/main" val="3733503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89F32789-4ECF-42C0-B5C0-7CF9DA8C40B1}" type="datetimeFigureOut">
              <a:rPr kumimoji="1" lang="ja-JP" altLang="en-US" smtClean="0"/>
              <a:pPr/>
              <a:t>2026/3/13</a:t>
            </a:fld>
            <a:endParaRPr kumimoji="1" lang="ja-JP" altLang="en-US"/>
          </a:p>
        </p:txBody>
      </p:sp>
      <p:sp>
        <p:nvSpPr>
          <p:cNvPr id="5" name="フッター プレースホルダー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97592A95-590B-4F8C-BC70-DE32B85262C8}" type="slidenum">
              <a:rPr kumimoji="1" lang="ja-JP" altLang="en-US" smtClean="0"/>
              <a:pPr/>
              <a:t>‹#›</a:t>
            </a:fld>
            <a:endParaRPr kumimoji="1" lang="ja-JP" altLang="en-US"/>
          </a:p>
        </p:txBody>
      </p:sp>
    </p:spTree>
    <p:extLst>
      <p:ext uri="{BB962C8B-B14F-4D97-AF65-F5344CB8AC3E}">
        <p14:creationId xmlns:p14="http://schemas.microsoft.com/office/powerpoint/2010/main" val="1833192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EC91DEA9-C09D-423A-90EE-3B4D81173ED6}"/>
              </a:ext>
            </a:extLst>
          </p:cNvPr>
          <p:cNvSpPr/>
          <p:nvPr/>
        </p:nvSpPr>
        <p:spPr>
          <a:xfrm>
            <a:off x="280775" y="6268228"/>
            <a:ext cx="6277711" cy="2340550"/>
          </a:xfrm>
          <a:prstGeom prst="roundRect">
            <a:avLst/>
          </a:prstGeom>
          <a:solidFill>
            <a:schemeClr val="accent5">
              <a:lumMod val="60000"/>
              <a:lumOff val="4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9" name="グループ化 8">
            <a:extLst>
              <a:ext uri="{FF2B5EF4-FFF2-40B4-BE49-F238E27FC236}">
                <a16:creationId xmlns:a16="http://schemas.microsoft.com/office/drawing/2014/main" id="{E88DDFF3-33FD-4D25-8420-99E87BEB7732}"/>
              </a:ext>
            </a:extLst>
          </p:cNvPr>
          <p:cNvGrpSpPr/>
          <p:nvPr/>
        </p:nvGrpSpPr>
        <p:grpSpPr>
          <a:xfrm>
            <a:off x="-1435" y="3736382"/>
            <a:ext cx="6868839" cy="2444999"/>
            <a:chOff x="-10839" y="3455256"/>
            <a:chExt cx="6868839" cy="2444999"/>
          </a:xfrm>
        </p:grpSpPr>
        <p:sp>
          <p:nvSpPr>
            <p:cNvPr id="70" name="正方形/長方形 69">
              <a:extLst>
                <a:ext uri="{FF2B5EF4-FFF2-40B4-BE49-F238E27FC236}">
                  <a16:creationId xmlns:a16="http://schemas.microsoft.com/office/drawing/2014/main" id="{C80A64B3-15AE-4FB2-A399-E5BDC03D0EF6}"/>
                </a:ext>
              </a:extLst>
            </p:cNvPr>
            <p:cNvSpPr/>
            <p:nvPr/>
          </p:nvSpPr>
          <p:spPr>
            <a:xfrm>
              <a:off x="-10839" y="3487396"/>
              <a:ext cx="3377072" cy="241285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D1D07A8F-63D2-40B7-BA25-9AF8537D29AD}"/>
                </a:ext>
              </a:extLst>
            </p:cNvPr>
            <p:cNvSpPr txBox="1"/>
            <p:nvPr/>
          </p:nvSpPr>
          <p:spPr>
            <a:xfrm>
              <a:off x="1155082" y="3455256"/>
              <a:ext cx="1107996" cy="369332"/>
            </a:xfrm>
            <a:prstGeom prst="rect">
              <a:avLst/>
            </a:prstGeom>
            <a:noFill/>
          </p:spPr>
          <p:txBody>
            <a:bodyPr wrap="none" rtlCol="0">
              <a:spAutoFit/>
            </a:bodyPr>
            <a:lstStyle/>
            <a:p>
              <a:r>
                <a:rPr lang="ja-JP" altLang="en-US" dirty="0">
                  <a:solidFill>
                    <a:schemeClr val="bg1"/>
                  </a:solidFill>
                  <a:latin typeface="HGS創英角ﾎﾟｯﾌﾟ体" panose="040B0A00000000000000" pitchFamily="50" charset="-128"/>
                  <a:ea typeface="HGS創英角ﾎﾟｯﾌﾟ体" panose="040B0A00000000000000" pitchFamily="50" charset="-128"/>
                </a:rPr>
                <a:t>応募方法</a:t>
              </a:r>
              <a:endParaRPr lang="en-US" altLang="ja-JP" dirty="0">
                <a:solidFill>
                  <a:schemeClr val="bg1"/>
                </a:solidFill>
                <a:latin typeface="HGS創英角ﾎﾟｯﾌﾟ体" panose="040B0A00000000000000" pitchFamily="50" charset="-128"/>
                <a:ea typeface="HGS創英角ﾎﾟｯﾌﾟ体" panose="040B0A00000000000000" pitchFamily="50" charset="-128"/>
              </a:endParaRPr>
            </a:p>
          </p:txBody>
        </p:sp>
        <p:sp>
          <p:nvSpPr>
            <p:cNvPr id="69" name="正方形/長方形 68">
              <a:extLst>
                <a:ext uri="{FF2B5EF4-FFF2-40B4-BE49-F238E27FC236}">
                  <a16:creationId xmlns:a16="http://schemas.microsoft.com/office/drawing/2014/main" id="{200CF717-F7BF-4B85-A468-4DC3254CFA67}"/>
                </a:ext>
              </a:extLst>
            </p:cNvPr>
            <p:cNvSpPr/>
            <p:nvPr/>
          </p:nvSpPr>
          <p:spPr>
            <a:xfrm>
              <a:off x="3513527" y="3490163"/>
              <a:ext cx="3344473" cy="2400907"/>
            </a:xfrm>
            <a:prstGeom prst="rect">
              <a:avLst/>
            </a:prstGeom>
            <a:solidFill>
              <a:srgbClr val="92D050"/>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1" name="正方形/長方形 70">
              <a:extLst>
                <a:ext uri="{FF2B5EF4-FFF2-40B4-BE49-F238E27FC236}">
                  <a16:creationId xmlns:a16="http://schemas.microsoft.com/office/drawing/2014/main" id="{0AEA4AD2-02DE-4FEC-A49B-A5797505096C}"/>
                </a:ext>
              </a:extLst>
            </p:cNvPr>
            <p:cNvSpPr/>
            <p:nvPr/>
          </p:nvSpPr>
          <p:spPr>
            <a:xfrm>
              <a:off x="3639145" y="3796110"/>
              <a:ext cx="3132843" cy="20206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a:extLst>
                <a:ext uri="{FF2B5EF4-FFF2-40B4-BE49-F238E27FC236}">
                  <a16:creationId xmlns:a16="http://schemas.microsoft.com/office/drawing/2014/main" id="{3F991374-A7B9-4527-BCC5-C47622D6D5C6}"/>
                </a:ext>
              </a:extLst>
            </p:cNvPr>
            <p:cNvSpPr txBox="1"/>
            <p:nvPr/>
          </p:nvSpPr>
          <p:spPr>
            <a:xfrm>
              <a:off x="4713640" y="3455340"/>
              <a:ext cx="877163" cy="369332"/>
            </a:xfrm>
            <a:prstGeom prst="rect">
              <a:avLst/>
            </a:prstGeom>
            <a:noFill/>
          </p:spPr>
          <p:txBody>
            <a:bodyPr wrap="none" rtlCol="0">
              <a:spAutoFit/>
            </a:bodyPr>
            <a:lstStyle/>
            <a:p>
              <a:r>
                <a:rPr lang="ja-JP" altLang="en-US" dirty="0">
                  <a:solidFill>
                    <a:schemeClr val="bg1"/>
                  </a:solidFill>
                  <a:latin typeface="HG創英角ﾎﾟｯﾌﾟ体" panose="040B0A09000000000000" pitchFamily="49" charset="-128"/>
                  <a:ea typeface="HG創英角ﾎﾟｯﾌﾟ体" panose="040B0A09000000000000" pitchFamily="49" charset="-128"/>
                </a:rPr>
                <a:t>対象者</a:t>
              </a:r>
              <a:endParaRPr lang="en-US" altLang="ja-JP" dirty="0">
                <a:solidFill>
                  <a:schemeClr val="bg1"/>
                </a:solidFill>
                <a:latin typeface="HG創英角ﾎﾟｯﾌﾟ体" panose="040B0A09000000000000" pitchFamily="49" charset="-128"/>
                <a:ea typeface="HG創英角ﾎﾟｯﾌﾟ体" panose="040B0A09000000000000" pitchFamily="49" charset="-128"/>
              </a:endParaRPr>
            </a:p>
          </p:txBody>
        </p:sp>
        <p:sp>
          <p:nvSpPr>
            <p:cNvPr id="72" name="正方形/長方形 71">
              <a:extLst>
                <a:ext uri="{FF2B5EF4-FFF2-40B4-BE49-F238E27FC236}">
                  <a16:creationId xmlns:a16="http://schemas.microsoft.com/office/drawing/2014/main" id="{2B98344D-4E4B-48A7-A4F8-BFC7E721C930}"/>
                </a:ext>
              </a:extLst>
            </p:cNvPr>
            <p:cNvSpPr/>
            <p:nvPr/>
          </p:nvSpPr>
          <p:spPr>
            <a:xfrm>
              <a:off x="76793" y="3807567"/>
              <a:ext cx="3173093" cy="20117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06F5B363-BFC8-4C02-BFAB-A5412470808D}"/>
                </a:ext>
              </a:extLst>
            </p:cNvPr>
            <p:cNvSpPr/>
            <p:nvPr/>
          </p:nvSpPr>
          <p:spPr>
            <a:xfrm>
              <a:off x="77175" y="3949671"/>
              <a:ext cx="3266830" cy="1889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chemeClr val="tx1"/>
                  </a:solidFill>
                  <a:latin typeface="+mn-ea"/>
                  <a:cs typeface="メイリオ" pitchFamily="50" charset="-128"/>
                </a:rPr>
                <a:t>・応募期間</a:t>
              </a:r>
              <a:endParaRPr lang="en-US" altLang="ja-JP" sz="1100" dirty="0">
                <a:solidFill>
                  <a:schemeClr val="tx1"/>
                </a:solidFill>
                <a:latin typeface="+mn-ea"/>
                <a:cs typeface="メイリオ" pitchFamily="50" charset="-128"/>
              </a:endParaRPr>
            </a:p>
            <a:p>
              <a:r>
                <a:rPr lang="ja-JP" altLang="en-US" sz="1100" dirty="0">
                  <a:solidFill>
                    <a:schemeClr val="tx1"/>
                  </a:solidFill>
                  <a:latin typeface="+mn-ea"/>
                  <a:cs typeface="メイリオ" pitchFamily="50" charset="-128"/>
                </a:rPr>
                <a:t>　</a:t>
              </a:r>
              <a:r>
                <a:rPr lang="ja-JP" altLang="en-US" sz="1100" dirty="0">
                  <a:solidFill>
                    <a:schemeClr val="tx1"/>
                  </a:solidFill>
                  <a:latin typeface="HGS創英角ﾎﾟｯﾌﾟ体" panose="040B0A00000000000000" pitchFamily="50" charset="-128"/>
                  <a:ea typeface="HGS創英角ﾎﾟｯﾌﾟ体" panose="040B0A00000000000000" pitchFamily="50" charset="-128"/>
                  <a:cs typeface="メイリオ" pitchFamily="50" charset="-128"/>
                </a:rPr>
                <a:t>令和８年</a:t>
              </a:r>
              <a:r>
                <a:rPr lang="ja-JP" altLang="en-US" sz="1100" dirty="0">
                  <a:solidFill>
                    <a:schemeClr val="tx1"/>
                  </a:solidFill>
                  <a:latin typeface="HGP創英角ﾎﾟｯﾌﾟ体" panose="040B0A00000000000000" pitchFamily="50" charset="-128"/>
                  <a:ea typeface="HGP創英角ﾎﾟｯﾌﾟ体" panose="040B0A00000000000000" pitchFamily="50" charset="-128"/>
                  <a:cs typeface="メイリオ" pitchFamily="50" charset="-128"/>
                </a:rPr>
                <a:t>４月１日</a:t>
              </a:r>
              <a:r>
                <a:rPr lang="en-US" altLang="ja-JP" sz="1100" dirty="0">
                  <a:solidFill>
                    <a:schemeClr val="tx1"/>
                  </a:solidFill>
                  <a:latin typeface="HGP創英角ﾎﾟｯﾌﾟ体" panose="040B0A00000000000000" pitchFamily="50" charset="-128"/>
                  <a:ea typeface="HGP創英角ﾎﾟｯﾌﾟ体" panose="040B0A00000000000000" pitchFamily="50" charset="-128"/>
                  <a:cs typeface="メイリオ" pitchFamily="50" charset="-128"/>
                </a:rPr>
                <a:t>(</a:t>
              </a:r>
              <a:r>
                <a:rPr lang="ja-JP" altLang="en-US" sz="1100" dirty="0">
                  <a:solidFill>
                    <a:schemeClr val="tx1"/>
                  </a:solidFill>
                  <a:latin typeface="HGP創英角ﾎﾟｯﾌﾟ体" panose="040B0A00000000000000" pitchFamily="50" charset="-128"/>
                  <a:ea typeface="HGP創英角ﾎﾟｯﾌﾟ体" panose="040B0A00000000000000" pitchFamily="50" charset="-128"/>
                  <a:cs typeface="メイリオ" pitchFamily="50" charset="-128"/>
                </a:rPr>
                <a:t>水</a:t>
              </a:r>
              <a:r>
                <a:rPr lang="en-US" altLang="ja-JP" sz="1100" dirty="0">
                  <a:solidFill>
                    <a:schemeClr val="tx1"/>
                  </a:solidFill>
                  <a:latin typeface="HGP創英角ﾎﾟｯﾌﾟ体" panose="040B0A00000000000000" pitchFamily="50" charset="-128"/>
                  <a:ea typeface="HGP創英角ﾎﾟｯﾌﾟ体" panose="040B0A00000000000000" pitchFamily="50" charset="-128"/>
                  <a:cs typeface="メイリオ" pitchFamily="50" charset="-128"/>
                </a:rPr>
                <a:t>)</a:t>
              </a:r>
              <a:r>
                <a:rPr lang="ja-JP" altLang="en-US" sz="1100" dirty="0">
                  <a:solidFill>
                    <a:schemeClr val="tx1"/>
                  </a:solidFill>
                  <a:latin typeface="HGP創英角ﾎﾟｯﾌﾟ体" panose="040B0A00000000000000" pitchFamily="50" charset="-128"/>
                  <a:ea typeface="HGP創英角ﾎﾟｯﾌﾟ体" panose="040B0A00000000000000" pitchFamily="50" charset="-128"/>
                  <a:cs typeface="メイリオ" pitchFamily="50" charset="-128"/>
                </a:rPr>
                <a:t>～４月</a:t>
              </a:r>
              <a:r>
                <a:rPr lang="en-US" altLang="ja-JP" sz="1100" dirty="0">
                  <a:solidFill>
                    <a:schemeClr val="tx1"/>
                  </a:solidFill>
                  <a:latin typeface="HGP創英角ﾎﾟｯﾌﾟ体" panose="040B0A00000000000000" pitchFamily="50" charset="-128"/>
                  <a:ea typeface="HGP創英角ﾎﾟｯﾌﾟ体" panose="040B0A00000000000000" pitchFamily="50" charset="-128"/>
                  <a:cs typeface="メイリオ" pitchFamily="50" charset="-128"/>
                </a:rPr>
                <a:t>10</a:t>
              </a:r>
              <a:r>
                <a:rPr lang="ja-JP" altLang="en-US" sz="1100" dirty="0">
                  <a:solidFill>
                    <a:schemeClr val="tx1"/>
                  </a:solidFill>
                  <a:latin typeface="HGP創英角ﾎﾟｯﾌﾟ体" panose="040B0A00000000000000" pitchFamily="50" charset="-128"/>
                  <a:ea typeface="HGP創英角ﾎﾟｯﾌﾟ体" panose="040B0A00000000000000" pitchFamily="50" charset="-128"/>
                  <a:cs typeface="メイリオ" pitchFamily="50" charset="-128"/>
                </a:rPr>
                <a:t>日</a:t>
              </a:r>
              <a:r>
                <a:rPr lang="en-US" altLang="ja-JP" sz="1100" dirty="0">
                  <a:solidFill>
                    <a:schemeClr val="tx1"/>
                  </a:solidFill>
                  <a:latin typeface="HGP創英角ﾎﾟｯﾌﾟ体" panose="040B0A00000000000000" pitchFamily="50" charset="-128"/>
                  <a:ea typeface="HGP創英角ﾎﾟｯﾌﾟ体" panose="040B0A00000000000000" pitchFamily="50" charset="-128"/>
                  <a:cs typeface="メイリオ" pitchFamily="50" charset="-128"/>
                </a:rPr>
                <a:t>(</a:t>
              </a:r>
              <a:r>
                <a:rPr lang="ja-JP" altLang="en-US" sz="1100" dirty="0">
                  <a:solidFill>
                    <a:schemeClr val="tx1"/>
                  </a:solidFill>
                  <a:latin typeface="HGP創英角ﾎﾟｯﾌﾟ体" panose="040B0A00000000000000" pitchFamily="50" charset="-128"/>
                  <a:ea typeface="HGP創英角ﾎﾟｯﾌﾟ体" panose="040B0A00000000000000" pitchFamily="50" charset="-128"/>
                  <a:cs typeface="メイリオ" pitchFamily="50" charset="-128"/>
                </a:rPr>
                <a:t>金</a:t>
              </a:r>
              <a:r>
                <a:rPr lang="en-US" altLang="ja-JP" sz="1100" dirty="0">
                  <a:solidFill>
                    <a:schemeClr val="tx1"/>
                  </a:solidFill>
                  <a:latin typeface="HGP創英角ﾎﾟｯﾌﾟ体" panose="040B0A00000000000000" pitchFamily="50" charset="-128"/>
                  <a:ea typeface="HGP創英角ﾎﾟｯﾌﾟ体" panose="040B0A00000000000000" pitchFamily="50" charset="-128"/>
                  <a:cs typeface="メイリオ" pitchFamily="50" charset="-128"/>
                </a:rPr>
                <a:t>)</a:t>
              </a:r>
            </a:p>
            <a:p>
              <a:r>
                <a:rPr lang="ja-JP" altLang="en-US" sz="1100" dirty="0">
                  <a:solidFill>
                    <a:schemeClr val="tx1"/>
                  </a:solidFill>
                  <a:latin typeface="+mn-ea"/>
                  <a:cs typeface="メイリオ" pitchFamily="50" charset="-128"/>
                </a:rPr>
                <a:t>　電話の場合、平日８時</a:t>
              </a:r>
              <a:r>
                <a:rPr lang="en-US" altLang="ja-JP" sz="1100" dirty="0">
                  <a:solidFill>
                    <a:schemeClr val="tx1"/>
                  </a:solidFill>
                  <a:latin typeface="+mn-ea"/>
                  <a:cs typeface="メイリオ" pitchFamily="50" charset="-128"/>
                </a:rPr>
                <a:t>30</a:t>
              </a:r>
              <a:r>
                <a:rPr lang="ja-JP" altLang="en-US" sz="1100" dirty="0">
                  <a:solidFill>
                    <a:schemeClr val="tx1"/>
                  </a:solidFill>
                  <a:latin typeface="+mn-ea"/>
                  <a:cs typeface="メイリオ" pitchFamily="50" charset="-128"/>
                </a:rPr>
                <a:t>分～</a:t>
              </a:r>
              <a:r>
                <a:rPr lang="en-US" altLang="ja-JP" sz="1100" dirty="0">
                  <a:solidFill>
                    <a:schemeClr val="tx1"/>
                  </a:solidFill>
                  <a:latin typeface="+mn-ea"/>
                  <a:cs typeface="メイリオ" pitchFamily="50" charset="-128"/>
                </a:rPr>
                <a:t>17</a:t>
              </a:r>
              <a:r>
                <a:rPr lang="ja-JP" altLang="en-US" sz="1100" dirty="0">
                  <a:solidFill>
                    <a:schemeClr val="tx1"/>
                  </a:solidFill>
                  <a:latin typeface="+mn-ea"/>
                  <a:cs typeface="メイリオ" pitchFamily="50" charset="-128"/>
                </a:rPr>
                <a:t>時</a:t>
              </a:r>
              <a:r>
                <a:rPr lang="en-US" altLang="ja-JP" sz="1100" dirty="0">
                  <a:solidFill>
                    <a:schemeClr val="tx1"/>
                  </a:solidFill>
                  <a:latin typeface="+mn-ea"/>
                  <a:cs typeface="メイリオ" pitchFamily="50" charset="-128"/>
                </a:rPr>
                <a:t>15</a:t>
              </a:r>
              <a:r>
                <a:rPr lang="ja-JP" altLang="en-US" sz="1100" dirty="0">
                  <a:solidFill>
                    <a:schemeClr val="tx1"/>
                  </a:solidFill>
                  <a:latin typeface="+mn-ea"/>
                  <a:cs typeface="メイリオ" pitchFamily="50" charset="-128"/>
                </a:rPr>
                <a:t>分まで。</a:t>
              </a:r>
              <a:endParaRPr lang="en-US" altLang="ja-JP" sz="1100" dirty="0">
                <a:solidFill>
                  <a:schemeClr val="tx1"/>
                </a:solidFill>
                <a:latin typeface="+mn-ea"/>
                <a:cs typeface="メイリオ" pitchFamily="50" charset="-128"/>
              </a:endParaRPr>
            </a:p>
            <a:p>
              <a:r>
                <a:rPr lang="ja-JP" altLang="en-US" sz="1100" dirty="0">
                  <a:solidFill>
                    <a:schemeClr val="tx1"/>
                  </a:solidFill>
                  <a:latin typeface="+mn-ea"/>
                  <a:cs typeface="メイリオ" pitchFamily="50" charset="-128"/>
                </a:rPr>
                <a:t>・方法</a:t>
              </a:r>
              <a:endParaRPr lang="en-US" altLang="ja-JP" sz="1100" dirty="0">
                <a:solidFill>
                  <a:schemeClr val="tx1"/>
                </a:solidFill>
                <a:latin typeface="+mn-ea"/>
                <a:cs typeface="メイリオ" pitchFamily="50" charset="-128"/>
              </a:endParaRPr>
            </a:p>
            <a:p>
              <a:r>
                <a:rPr lang="ja-JP" altLang="en-US" sz="1100" dirty="0">
                  <a:solidFill>
                    <a:schemeClr val="tx1"/>
                  </a:solidFill>
                  <a:latin typeface="+mn-ea"/>
                  <a:cs typeface="メイリオ" pitchFamily="50" charset="-128"/>
                </a:rPr>
                <a:t>　ＨＰ申込フォーム、ＦＡＸ又は電話より</a:t>
              </a:r>
              <a:endParaRPr lang="en-US" altLang="ja-JP" sz="1100" dirty="0">
                <a:solidFill>
                  <a:schemeClr val="tx1"/>
                </a:solidFill>
                <a:latin typeface="+mn-ea"/>
                <a:cs typeface="メイリオ" pitchFamily="50" charset="-128"/>
              </a:endParaRPr>
            </a:p>
            <a:p>
              <a:r>
                <a:rPr lang="ja-JP" altLang="en-US" sz="1100" dirty="0">
                  <a:solidFill>
                    <a:schemeClr val="tx1"/>
                  </a:solidFill>
                  <a:latin typeface="+mn-ea"/>
                  <a:cs typeface="メイリオ" pitchFamily="50" charset="-128"/>
                </a:rPr>
                <a:t>　お申込みください。</a:t>
              </a:r>
              <a:endParaRPr lang="en-US" altLang="ja-JP" sz="1100" dirty="0">
                <a:solidFill>
                  <a:schemeClr val="tx1"/>
                </a:solidFill>
                <a:latin typeface="+mn-ea"/>
                <a:cs typeface="メイリオ" pitchFamily="50" charset="-128"/>
              </a:endParaRPr>
            </a:p>
            <a:p>
              <a:r>
                <a:rPr lang="ja-JP" altLang="en-US" sz="1100" dirty="0">
                  <a:solidFill>
                    <a:schemeClr val="tx1"/>
                  </a:solidFill>
                  <a:latin typeface="+mn-ea"/>
                  <a:cs typeface="メイリオ" pitchFamily="50" charset="-128"/>
                </a:rPr>
                <a:t>・定員</a:t>
              </a:r>
              <a:endParaRPr lang="en-US" altLang="ja-JP" sz="1100" dirty="0">
                <a:solidFill>
                  <a:schemeClr val="tx1"/>
                </a:solidFill>
                <a:latin typeface="+mn-ea"/>
                <a:cs typeface="メイリオ" pitchFamily="50" charset="-128"/>
              </a:endParaRPr>
            </a:p>
            <a:p>
              <a:r>
                <a:rPr lang="ja-JP" altLang="en-US" sz="1100" dirty="0">
                  <a:solidFill>
                    <a:schemeClr val="tx1"/>
                  </a:solidFill>
                  <a:latin typeface="+mn-ea"/>
                  <a:cs typeface="メイリオ" pitchFamily="50" charset="-128"/>
                </a:rPr>
                <a:t>　</a:t>
              </a:r>
              <a:r>
                <a:rPr lang="ja-JP" altLang="en-US" sz="1100" dirty="0">
                  <a:solidFill>
                    <a:schemeClr val="tx1"/>
                  </a:solidFill>
                  <a:latin typeface="HGS創英角ﾎﾟｯﾌﾟ体" panose="040B0A00000000000000" pitchFamily="50" charset="-128"/>
                  <a:ea typeface="HGS創英角ﾎﾟｯﾌﾟ体" panose="040B0A00000000000000" pitchFamily="50" charset="-128"/>
                  <a:cs typeface="メイリオ" pitchFamily="50" charset="-128"/>
                </a:rPr>
                <a:t>８０名（抽選）</a:t>
              </a:r>
              <a:endParaRPr lang="en-US" altLang="ja-JP" sz="1100" dirty="0">
                <a:solidFill>
                  <a:schemeClr val="tx1"/>
                </a:solidFill>
                <a:latin typeface="HGS創英角ﾎﾟｯﾌﾟ体" panose="040B0A00000000000000" pitchFamily="50" charset="-128"/>
                <a:ea typeface="HGS創英角ﾎﾟｯﾌﾟ体" panose="040B0A00000000000000" pitchFamily="50" charset="-128"/>
                <a:cs typeface="メイリオ" pitchFamily="50" charset="-128"/>
              </a:endParaRPr>
            </a:p>
            <a:p>
              <a:r>
                <a:rPr lang="ja-JP" altLang="en-US" sz="1100" dirty="0">
                  <a:solidFill>
                    <a:schemeClr val="tx1"/>
                  </a:solidFill>
                  <a:latin typeface="+mn-ea"/>
                  <a:cs typeface="メイリオ" pitchFamily="50" charset="-128"/>
                </a:rPr>
                <a:t>　</a:t>
              </a:r>
              <a:r>
                <a:rPr lang="en-US" altLang="ja-JP" sz="1100" dirty="0">
                  <a:solidFill>
                    <a:schemeClr val="tx1"/>
                  </a:solidFill>
                  <a:latin typeface="+mn-ea"/>
                  <a:cs typeface="メイリオ" pitchFamily="50" charset="-128"/>
                </a:rPr>
                <a:t>※</a:t>
              </a:r>
              <a:r>
                <a:rPr lang="ja-JP" altLang="en-US" sz="1100" dirty="0">
                  <a:solidFill>
                    <a:schemeClr val="tx1"/>
                  </a:solidFill>
                  <a:latin typeface="+mn-ea"/>
                  <a:cs typeface="メイリオ" pitchFamily="50" charset="-128"/>
                </a:rPr>
                <a:t>１世帯（団体）につき１名のみ申込可</a:t>
              </a:r>
              <a:endParaRPr lang="en-US" altLang="ja-JP" sz="1100" dirty="0">
                <a:solidFill>
                  <a:schemeClr val="tx1"/>
                </a:solidFill>
                <a:latin typeface="+mn-ea"/>
                <a:cs typeface="メイリオ" pitchFamily="50" charset="-128"/>
              </a:endParaRPr>
            </a:p>
            <a:p>
              <a:r>
                <a:rPr lang="ja-JP" altLang="en-US" sz="1100" dirty="0">
                  <a:solidFill>
                    <a:schemeClr val="tx1"/>
                  </a:solidFill>
                  <a:latin typeface="+mn-ea"/>
                  <a:cs typeface="メイリオ" pitchFamily="50" charset="-128"/>
                </a:rPr>
                <a:t>　</a:t>
              </a:r>
              <a:r>
                <a:rPr lang="en-US" altLang="ja-JP" sz="1100" dirty="0">
                  <a:solidFill>
                    <a:schemeClr val="tx1"/>
                  </a:solidFill>
                  <a:latin typeface="+mn-ea"/>
                  <a:cs typeface="メイリオ" pitchFamily="50" charset="-128"/>
                </a:rPr>
                <a:t>※</a:t>
              </a:r>
              <a:r>
                <a:rPr lang="ja-JP" altLang="en-US" sz="1100" dirty="0">
                  <a:solidFill>
                    <a:schemeClr val="tx1"/>
                  </a:solidFill>
                  <a:latin typeface="+mn-ea"/>
                  <a:cs typeface="メイリオ" pitchFamily="50" charset="-128"/>
                </a:rPr>
                <a:t>応募者多数の場合は、新規申込を優先します。</a:t>
              </a:r>
              <a:endParaRPr lang="en-US" altLang="ja-JP" sz="1100" dirty="0">
                <a:solidFill>
                  <a:schemeClr val="tx1"/>
                </a:solidFill>
                <a:latin typeface="+mn-ea"/>
                <a:cs typeface="メイリオ" pitchFamily="50" charset="-128"/>
              </a:endParaRPr>
            </a:p>
            <a:p>
              <a:r>
                <a:rPr lang="ja-JP" altLang="en-US" sz="1100" dirty="0">
                  <a:solidFill>
                    <a:schemeClr val="tx1"/>
                  </a:solidFill>
                  <a:latin typeface="+mn-ea"/>
                  <a:cs typeface="メイリオ" pitchFamily="50" charset="-128"/>
                </a:rPr>
                <a:t>　</a:t>
              </a:r>
              <a:r>
                <a:rPr lang="en-US" altLang="ja-JP" sz="1100" dirty="0">
                  <a:solidFill>
                    <a:schemeClr val="tx1"/>
                  </a:solidFill>
                  <a:latin typeface="+mn-ea"/>
                  <a:cs typeface="メイリオ" pitchFamily="50" charset="-128"/>
                </a:rPr>
                <a:t>※</a:t>
              </a:r>
              <a:r>
                <a:rPr lang="ja-JP" altLang="en-US" sz="1100" dirty="0">
                  <a:solidFill>
                    <a:schemeClr val="tx1"/>
                  </a:solidFill>
                  <a:latin typeface="+mn-ea"/>
                  <a:cs typeface="メイリオ" pitchFamily="50" charset="-128"/>
                </a:rPr>
                <a:t>抽選結果は、郵送にてお伝えします。</a:t>
              </a:r>
              <a:endParaRPr lang="en-US" altLang="ja-JP" sz="1100" dirty="0">
                <a:solidFill>
                  <a:schemeClr val="tx1"/>
                </a:solidFill>
                <a:latin typeface="+mn-ea"/>
                <a:cs typeface="メイリオ" pitchFamily="50" charset="-128"/>
              </a:endParaRPr>
            </a:p>
            <a:p>
              <a:pPr algn="ctr"/>
              <a:endParaRPr kumimoji="1" lang="ja-JP" altLang="en-US" sz="1200" dirty="0"/>
            </a:p>
          </p:txBody>
        </p:sp>
      </p:grpSp>
      <p:sp>
        <p:nvSpPr>
          <p:cNvPr id="46" name="正方形/長方形 45">
            <a:extLst>
              <a:ext uri="{FF2B5EF4-FFF2-40B4-BE49-F238E27FC236}">
                <a16:creationId xmlns:a16="http://schemas.microsoft.com/office/drawing/2014/main" id="{ED1657B2-F393-4864-8D33-1B1CD378D6AB}"/>
              </a:ext>
            </a:extLst>
          </p:cNvPr>
          <p:cNvSpPr/>
          <p:nvPr/>
        </p:nvSpPr>
        <p:spPr>
          <a:xfrm>
            <a:off x="-18737" y="-1"/>
            <a:ext cx="6876737" cy="3686751"/>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楕円 15">
            <a:extLst>
              <a:ext uri="{FF2B5EF4-FFF2-40B4-BE49-F238E27FC236}">
                <a16:creationId xmlns:a16="http://schemas.microsoft.com/office/drawing/2014/main" id="{EBC07102-05CD-4C86-9EED-ACFF69713462}"/>
              </a:ext>
            </a:extLst>
          </p:cNvPr>
          <p:cNvSpPr/>
          <p:nvPr/>
        </p:nvSpPr>
        <p:spPr>
          <a:xfrm>
            <a:off x="4554464" y="48708"/>
            <a:ext cx="2217525" cy="1681969"/>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a:latin typeface="HGS創英角ﾎﾟｯﾌﾟ体" panose="040B0A00000000000000" pitchFamily="50" charset="-128"/>
                <a:ea typeface="HGS創英角ﾎﾟｯﾌﾟ体" panose="040B0A00000000000000" pitchFamily="50" charset="-128"/>
              </a:rPr>
              <a:t>参加</a:t>
            </a:r>
            <a:endParaRPr kumimoji="1" lang="en-US" altLang="ja-JP" sz="4000" dirty="0">
              <a:latin typeface="HGS創英角ﾎﾟｯﾌﾟ体" panose="040B0A00000000000000" pitchFamily="50" charset="-128"/>
              <a:ea typeface="HGS創英角ﾎﾟｯﾌﾟ体" panose="040B0A00000000000000" pitchFamily="50" charset="-128"/>
            </a:endParaRPr>
          </a:p>
          <a:p>
            <a:pPr algn="ctr"/>
            <a:r>
              <a:rPr kumimoji="1" lang="ja-JP" altLang="en-US" sz="4000" dirty="0">
                <a:latin typeface="HGS創英角ﾎﾟｯﾌﾟ体" panose="040B0A00000000000000" pitchFamily="50" charset="-128"/>
                <a:ea typeface="HGS創英角ﾎﾟｯﾌﾟ体" panose="040B0A00000000000000" pitchFamily="50" charset="-128"/>
              </a:rPr>
              <a:t>無料</a:t>
            </a:r>
          </a:p>
        </p:txBody>
      </p:sp>
      <p:sp>
        <p:nvSpPr>
          <p:cNvPr id="4" name="テキスト ボックス 3"/>
          <p:cNvSpPr txBox="1"/>
          <p:nvPr/>
        </p:nvSpPr>
        <p:spPr>
          <a:xfrm>
            <a:off x="-45799" y="1335161"/>
            <a:ext cx="3863227" cy="369332"/>
          </a:xfrm>
          <a:prstGeom prst="rect">
            <a:avLst/>
          </a:prstGeom>
          <a:noFill/>
        </p:spPr>
        <p:txBody>
          <a:bodyPr wrap="square" rtlCol="0">
            <a:spAutoFit/>
          </a:bodyPr>
          <a:lstStyle/>
          <a:p>
            <a:r>
              <a:rPr lang="ja-JP" altLang="en-US" b="1" dirty="0">
                <a:solidFill>
                  <a:schemeClr val="bg1"/>
                </a:solidFill>
                <a:latin typeface="+mn-ea"/>
                <a:cs typeface="メイリオ" pitchFamily="50" charset="-128"/>
              </a:rPr>
              <a:t>東近江市 緑のカーテンプロジェクト</a:t>
            </a:r>
            <a:endParaRPr kumimoji="1" lang="ja-JP" altLang="en-US" b="1" dirty="0">
              <a:solidFill>
                <a:schemeClr val="bg1"/>
              </a:solidFill>
              <a:latin typeface="+mn-ea"/>
              <a:cs typeface="メイリオ" pitchFamily="50" charset="-128"/>
            </a:endParaRPr>
          </a:p>
        </p:txBody>
      </p:sp>
      <p:pic>
        <p:nvPicPr>
          <p:cNvPr id="2" name="Picture 2" descr="C:\Users\1399\AppData\Local\Microsoft\Windows\Temporary Internet Files\Content.IE5\1N2TRSNO\illust75.png"/>
          <p:cNvPicPr>
            <a:picLocks noChangeAspect="1" noChangeArrowheads="1"/>
          </p:cNvPicPr>
          <p:nvPr/>
        </p:nvPicPr>
        <p:blipFill>
          <a:blip r:embed="rId2" cstate="print">
            <a:lum bright="30000" contrast="10000"/>
            <a:extLst>
              <a:ext uri="{28A0092B-C50C-407E-A947-70E740481C1C}">
                <a14:useLocalDpi xmlns:a14="http://schemas.microsoft.com/office/drawing/2010/main" val="0"/>
              </a:ext>
            </a:extLst>
          </a:blip>
          <a:srcRect/>
          <a:stretch>
            <a:fillRect/>
          </a:stretch>
        </p:blipFill>
        <p:spPr bwMode="auto">
          <a:xfrm rot="2328362">
            <a:off x="4987543" y="1817567"/>
            <a:ext cx="1629512" cy="2059894"/>
          </a:xfrm>
          <a:prstGeom prst="rect">
            <a:avLst/>
          </a:prstGeom>
          <a:noFill/>
          <a:extLst>
            <a:ext uri="{909E8E84-426E-40DD-AFC4-6F175D3DCCD1}">
              <a14:hiddenFill xmlns:a14="http://schemas.microsoft.com/office/drawing/2010/main">
                <a:solidFill>
                  <a:srgbClr val="FFFFFF"/>
                </a:solidFill>
              </a14:hiddenFill>
            </a:ext>
          </a:extLst>
        </p:spPr>
      </p:pic>
      <p:sp>
        <p:nvSpPr>
          <p:cNvPr id="12" name="正方形/長方形 11"/>
          <p:cNvSpPr/>
          <p:nvPr/>
        </p:nvSpPr>
        <p:spPr>
          <a:xfrm>
            <a:off x="4093934" y="1452176"/>
            <a:ext cx="1895679" cy="738664"/>
          </a:xfrm>
          <a:prstGeom prst="rect">
            <a:avLst/>
          </a:prstGeom>
          <a:noFill/>
        </p:spPr>
        <p:txBody>
          <a:bodyPr wrap="square" lIns="91440" tIns="45720" rIns="91440" bIns="45720">
            <a:spAutoFit/>
          </a:bodyPr>
          <a:lstStyle/>
          <a:p>
            <a:pPr algn="ctr"/>
            <a:r>
              <a:rPr kumimoji="1" lang="ja-JP" altLang="en-US" sz="4200" b="1" cap="none" spc="0">
                <a:ln w="17780" cmpd="sng">
                  <a:noFill/>
                  <a:prstDash val="solid"/>
                  <a:miter lim="800000"/>
                </a:ln>
                <a:latin typeface="HG創英角ﾎﾟｯﾌﾟ体" panose="040B0A09000000000000" pitchFamily="49" charset="-128"/>
                <a:ea typeface="HG創英角ﾎﾟｯﾌﾟ体" panose="040B0A09000000000000" pitchFamily="49" charset="-128"/>
                <a:cs typeface="メイリオ" pitchFamily="50" charset="-128"/>
              </a:rPr>
              <a:t>募集！</a:t>
            </a:r>
            <a:endParaRPr lang="ja-JP" altLang="en-US" sz="4200" b="1" cap="none" spc="0" dirty="0">
              <a:ln w="17780" cmpd="sng">
                <a:noFill/>
                <a:prstDash val="solid"/>
                <a:miter lim="800000"/>
              </a:ln>
              <a:latin typeface="HG創英角ﾎﾟｯﾌﾟ体" panose="040B0A09000000000000" pitchFamily="49" charset="-128"/>
              <a:ea typeface="HG創英角ﾎﾟｯﾌﾟ体" panose="040B0A09000000000000" pitchFamily="49" charset="-128"/>
            </a:endParaRPr>
          </a:p>
        </p:txBody>
      </p:sp>
      <p:sp>
        <p:nvSpPr>
          <p:cNvPr id="5" name="テキスト ボックス 4"/>
          <p:cNvSpPr txBox="1"/>
          <p:nvPr/>
        </p:nvSpPr>
        <p:spPr>
          <a:xfrm>
            <a:off x="138223" y="231694"/>
            <a:ext cx="4941483" cy="1169551"/>
          </a:xfrm>
          <a:prstGeom prst="rect">
            <a:avLst/>
          </a:prstGeom>
          <a:noFill/>
        </p:spPr>
        <p:txBody>
          <a:bodyPr wrap="square" rtlCol="0" anchor="ctr">
            <a:spAutoFit/>
          </a:bodyPr>
          <a:lstStyle/>
          <a:p>
            <a:pPr>
              <a:lnSpc>
                <a:spcPts val="4200"/>
              </a:lnSpc>
            </a:pPr>
            <a:r>
              <a:rPr lang="ja-JP" altLang="en-US" sz="4800" dirty="0">
                <a:ln w="6350">
                  <a:noFill/>
                </a:ln>
                <a:latin typeface="HGP創英角ﾎﾟｯﾌﾟ体" panose="040B0A00000000000000" pitchFamily="50" charset="-128"/>
                <a:ea typeface="HGP創英角ﾎﾟｯﾌﾟ体" panose="040B0A00000000000000" pitchFamily="50" charset="-128"/>
                <a:cs typeface="メイリオ" pitchFamily="50" charset="-128"/>
              </a:rPr>
              <a:t>ゴーヤでカーテンを作りませんか？</a:t>
            </a:r>
            <a:endParaRPr kumimoji="1" lang="ja-JP" altLang="en-US" sz="4800" dirty="0">
              <a:ln w="6350">
                <a:noFill/>
              </a:ln>
              <a:latin typeface="HGP創英角ﾎﾟｯﾌﾟ体" panose="040B0A00000000000000" pitchFamily="50" charset="-128"/>
              <a:ea typeface="HGP創英角ﾎﾟｯﾌﾟ体" panose="040B0A00000000000000" pitchFamily="50" charset="-128"/>
              <a:cs typeface="メイリオ" pitchFamily="50" charset="-128"/>
            </a:endParaRPr>
          </a:p>
        </p:txBody>
      </p:sp>
      <p:sp>
        <p:nvSpPr>
          <p:cNvPr id="10" name="正方形/長方形 9">
            <a:extLst>
              <a:ext uri="{FF2B5EF4-FFF2-40B4-BE49-F238E27FC236}">
                <a16:creationId xmlns:a16="http://schemas.microsoft.com/office/drawing/2014/main" id="{984BD6D2-C086-4963-ACDD-9B437E1EFA89}"/>
              </a:ext>
            </a:extLst>
          </p:cNvPr>
          <p:cNvSpPr/>
          <p:nvPr/>
        </p:nvSpPr>
        <p:spPr>
          <a:xfrm>
            <a:off x="-1435" y="8998240"/>
            <a:ext cx="6846865" cy="893279"/>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chemeClr val="tx1">
                  <a:lumMod val="75000"/>
                  <a:lumOff val="25000"/>
                </a:schemeClr>
              </a:solidFill>
              <a:latin typeface="メイリオ" pitchFamily="50" charset="-128"/>
              <a:ea typeface="メイリオ" pitchFamily="50" charset="-128"/>
              <a:cs typeface="メイリオ" pitchFamily="50" charset="-128"/>
            </a:endParaRPr>
          </a:p>
          <a:p>
            <a:endParaRPr lang="en-US" altLang="ja-JP" sz="1400" dirty="0">
              <a:solidFill>
                <a:schemeClr val="tx1">
                  <a:lumMod val="75000"/>
                  <a:lumOff val="25000"/>
                </a:schemeClr>
              </a:solidFill>
              <a:latin typeface="メイリオ" pitchFamily="50" charset="-128"/>
              <a:ea typeface="メイリオ" pitchFamily="50" charset="-128"/>
              <a:cs typeface="メイリオ" pitchFamily="50" charset="-128"/>
            </a:endParaRPr>
          </a:p>
          <a:p>
            <a:endParaRPr lang="en-US" altLang="ja-JP" sz="1400" dirty="0">
              <a:solidFill>
                <a:schemeClr val="tx1">
                  <a:lumMod val="75000"/>
                  <a:lumOff val="25000"/>
                </a:schemeClr>
              </a:solidFill>
              <a:latin typeface="メイリオ" pitchFamily="50" charset="-128"/>
              <a:ea typeface="メイリオ" pitchFamily="50" charset="-128"/>
              <a:cs typeface="メイリオ" pitchFamily="50" charset="-128"/>
            </a:endParaRPr>
          </a:p>
          <a:p>
            <a:r>
              <a:rPr lang="ja-JP" altLang="en-US" sz="1400" dirty="0">
                <a:solidFill>
                  <a:schemeClr val="tx1">
                    <a:lumMod val="75000"/>
                    <a:lumOff val="25000"/>
                  </a:schemeClr>
                </a:solidFill>
                <a:latin typeface="メイリオ" pitchFamily="50" charset="-128"/>
                <a:ea typeface="メイリオ" pitchFamily="50" charset="-128"/>
                <a:cs typeface="メイリオ" pitchFamily="50" charset="-128"/>
              </a:rPr>
              <a:t>　　</a:t>
            </a:r>
            <a:r>
              <a:rPr lang="ja-JP" altLang="en-US" sz="1400" dirty="0"/>
              <a:t> </a:t>
            </a:r>
            <a:r>
              <a:rPr lang="ja-JP" altLang="en-US" sz="1400" dirty="0">
                <a:solidFill>
                  <a:schemeClr val="tx1">
                    <a:lumMod val="75000"/>
                    <a:lumOff val="25000"/>
                  </a:schemeClr>
                </a:solidFill>
                <a:latin typeface="メイリオ" pitchFamily="50" charset="-128"/>
                <a:ea typeface="メイリオ" pitchFamily="50" charset="-128"/>
                <a:cs typeface="メイリオ" pitchFamily="50" charset="-128"/>
              </a:rPr>
              <a:t>　</a:t>
            </a:r>
            <a:r>
              <a:rPr lang="ja-JP" altLang="en-US" sz="1400" b="1" dirty="0">
                <a:solidFill>
                  <a:schemeClr val="tx1">
                    <a:lumMod val="75000"/>
                    <a:lumOff val="25000"/>
                  </a:schemeClr>
                </a:solidFill>
                <a:latin typeface="メイリオ" pitchFamily="50" charset="-128"/>
                <a:ea typeface="メイリオ" pitchFamily="50" charset="-128"/>
                <a:cs typeface="メイリオ" pitchFamily="50" charset="-128"/>
              </a:rPr>
              <a:t>　</a:t>
            </a:r>
            <a:r>
              <a:rPr lang="ja-JP" altLang="en-US" sz="1400" dirty="0">
                <a:solidFill>
                  <a:schemeClr val="tx1">
                    <a:lumMod val="75000"/>
                    <a:lumOff val="25000"/>
                  </a:schemeClr>
                </a:solidFill>
                <a:latin typeface="メイリオ" pitchFamily="50" charset="-128"/>
                <a:ea typeface="メイリオ" pitchFamily="50" charset="-128"/>
                <a:cs typeface="メイリオ" pitchFamily="50" charset="-128"/>
              </a:rPr>
              <a:t>　　　</a:t>
            </a:r>
            <a:endParaRPr lang="en-US" altLang="ja-JP" sz="1400" dirty="0">
              <a:solidFill>
                <a:schemeClr val="tx1">
                  <a:lumMod val="75000"/>
                  <a:lumOff val="25000"/>
                </a:schemeClr>
              </a:solidFill>
              <a:latin typeface="メイリオ" pitchFamily="50" charset="-128"/>
              <a:ea typeface="メイリオ" pitchFamily="50" charset="-128"/>
              <a:cs typeface="メイリオ" pitchFamily="50" charset="-128"/>
            </a:endParaRPr>
          </a:p>
          <a:p>
            <a:r>
              <a:rPr lang="en-US" altLang="ja-JP" sz="1400" b="1" dirty="0">
                <a:solidFill>
                  <a:schemeClr val="tx1">
                    <a:lumMod val="75000"/>
                    <a:lumOff val="25000"/>
                  </a:schemeClr>
                </a:solidFill>
                <a:latin typeface="メイリオ" pitchFamily="50" charset="-128"/>
                <a:ea typeface="メイリオ" pitchFamily="50" charset="-128"/>
                <a:cs typeface="メイリオ" pitchFamily="50" charset="-128"/>
              </a:rPr>
              <a:t>                                                   </a:t>
            </a:r>
            <a:endParaRPr lang="en-US" altLang="ja-JP" sz="1400" dirty="0">
              <a:solidFill>
                <a:schemeClr val="tx1">
                  <a:lumMod val="75000"/>
                  <a:lumOff val="25000"/>
                </a:schemeClr>
              </a:solidFill>
              <a:latin typeface="メイリオ" pitchFamily="50" charset="-128"/>
              <a:ea typeface="メイリオ" pitchFamily="50" charset="-128"/>
              <a:cs typeface="メイリオ" pitchFamily="50" charset="-128"/>
            </a:endParaRPr>
          </a:p>
          <a:p>
            <a:endParaRPr kumimoji="1" lang="ja-JP" altLang="en-US" dirty="0"/>
          </a:p>
        </p:txBody>
      </p:sp>
      <p:sp>
        <p:nvSpPr>
          <p:cNvPr id="11" name="正方形/長方形 10">
            <a:extLst>
              <a:ext uri="{FF2B5EF4-FFF2-40B4-BE49-F238E27FC236}">
                <a16:creationId xmlns:a16="http://schemas.microsoft.com/office/drawing/2014/main" id="{D41F4F07-2A5A-4E95-BB17-CF1D3753BD24}"/>
              </a:ext>
            </a:extLst>
          </p:cNvPr>
          <p:cNvSpPr/>
          <p:nvPr/>
        </p:nvSpPr>
        <p:spPr>
          <a:xfrm>
            <a:off x="2639913" y="8910957"/>
            <a:ext cx="2966602" cy="5344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a:solidFill>
                  <a:schemeClr val="tx1">
                    <a:lumMod val="75000"/>
                    <a:lumOff val="25000"/>
                  </a:schemeClr>
                </a:solidFill>
                <a:latin typeface="+mn-ea"/>
                <a:cs typeface="メイリオ" pitchFamily="50" charset="-128"/>
              </a:rPr>
              <a:t> </a:t>
            </a:r>
            <a:r>
              <a:rPr lang="en-US" altLang="ja-JP" sz="2400" b="1" dirty="0">
                <a:solidFill>
                  <a:schemeClr val="tx1"/>
                </a:solidFill>
                <a:latin typeface="+mn-ea"/>
                <a:cs typeface="メイリオ" pitchFamily="50" charset="-128"/>
              </a:rPr>
              <a:t>FAX</a:t>
            </a:r>
            <a:r>
              <a:rPr lang="ja-JP" altLang="en-US" sz="2400" b="1" dirty="0">
                <a:solidFill>
                  <a:schemeClr val="tx1"/>
                </a:solidFill>
                <a:latin typeface="+mn-ea"/>
                <a:cs typeface="メイリオ" pitchFamily="50" charset="-128"/>
              </a:rPr>
              <a:t>　</a:t>
            </a:r>
            <a:r>
              <a:rPr lang="en-US" altLang="ja-JP" sz="2400" b="1" dirty="0">
                <a:solidFill>
                  <a:schemeClr val="tx1"/>
                </a:solidFill>
                <a:latin typeface="+mn-ea"/>
                <a:cs typeface="メイリオ" pitchFamily="50" charset="-128"/>
              </a:rPr>
              <a:t>0748-24-5692</a:t>
            </a:r>
            <a:endParaRPr kumimoji="1" lang="ja-JP" altLang="en-US" sz="2000" dirty="0">
              <a:solidFill>
                <a:schemeClr val="tx1"/>
              </a:solidFill>
              <a:latin typeface="+mn-ea"/>
            </a:endParaRPr>
          </a:p>
        </p:txBody>
      </p:sp>
      <p:sp>
        <p:nvSpPr>
          <p:cNvPr id="13" name="正方形/長方形 12">
            <a:extLst>
              <a:ext uri="{FF2B5EF4-FFF2-40B4-BE49-F238E27FC236}">
                <a16:creationId xmlns:a16="http://schemas.microsoft.com/office/drawing/2014/main" id="{8CEAB546-26BE-47D8-B968-9D0BF837C834}"/>
              </a:ext>
            </a:extLst>
          </p:cNvPr>
          <p:cNvSpPr/>
          <p:nvPr/>
        </p:nvSpPr>
        <p:spPr>
          <a:xfrm>
            <a:off x="0" y="8717793"/>
            <a:ext cx="6846864" cy="264261"/>
          </a:xfrm>
          <a:prstGeom prst="rect">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350000"/>
              </a:lnSpc>
            </a:pPr>
            <a:r>
              <a:rPr lang="ja-JP" altLang="en-US" b="1" dirty="0">
                <a:latin typeface="ＭＳ ゴシック" panose="020B0609070205080204" pitchFamily="49" charset="-128"/>
                <a:ea typeface="ＭＳ ゴシック" panose="020B0609070205080204" pitchFamily="49" charset="-128"/>
                <a:cs typeface="メイリオ" pitchFamily="50" charset="-128"/>
              </a:rPr>
              <a:t>お申込み＆お問合せ</a:t>
            </a:r>
            <a:endParaRPr lang="en-US" altLang="ja-JP" b="1" dirty="0">
              <a:latin typeface="ＭＳ ゴシック" panose="020B0609070205080204" pitchFamily="49" charset="-128"/>
              <a:ea typeface="ＭＳ ゴシック" panose="020B0609070205080204" pitchFamily="49" charset="-128"/>
              <a:cs typeface="メイリオ" pitchFamily="50" charset="-128"/>
            </a:endParaRPr>
          </a:p>
          <a:p>
            <a:pPr algn="ctr"/>
            <a:endParaRPr kumimoji="1" lang="ja-JP" altLang="en-US" dirty="0"/>
          </a:p>
        </p:txBody>
      </p:sp>
      <p:sp>
        <p:nvSpPr>
          <p:cNvPr id="15" name="正方形/長方形 14">
            <a:extLst>
              <a:ext uri="{FF2B5EF4-FFF2-40B4-BE49-F238E27FC236}">
                <a16:creationId xmlns:a16="http://schemas.microsoft.com/office/drawing/2014/main" id="{D719814B-CAFF-40FD-8B1F-9F5C99E40377}"/>
              </a:ext>
            </a:extLst>
          </p:cNvPr>
          <p:cNvSpPr/>
          <p:nvPr/>
        </p:nvSpPr>
        <p:spPr>
          <a:xfrm>
            <a:off x="3472" y="2443054"/>
            <a:ext cx="4948618" cy="14064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400"/>
              </a:lnSpc>
              <a:spcAft>
                <a:spcPts val="0"/>
              </a:spcAft>
            </a:pPr>
            <a:r>
              <a:rPr lang="ja-JP" altLang="en-US" sz="1400" b="1" kern="0" dirty="0">
                <a:solidFill>
                  <a:srgbClr val="222222"/>
                </a:solidFill>
                <a:latin typeface="メイリオ" pitchFamily="50" charset="-128"/>
                <a:ea typeface="メイリオ" pitchFamily="50" charset="-128"/>
                <a:cs typeface="メイリオ" pitchFamily="50" charset="-128"/>
              </a:rPr>
              <a:t>　</a:t>
            </a:r>
            <a:r>
              <a:rPr lang="ja-JP" altLang="en-US" sz="1400" b="1" kern="0" dirty="0">
                <a:solidFill>
                  <a:srgbClr val="222222"/>
                </a:solidFill>
                <a:latin typeface="+mn-ea"/>
                <a:cs typeface="メイリオ" pitchFamily="50" charset="-128"/>
              </a:rPr>
              <a:t>「</a:t>
            </a:r>
            <a:r>
              <a:rPr lang="ja-JP" altLang="ja-JP" sz="1400" b="1" kern="0" dirty="0">
                <a:solidFill>
                  <a:srgbClr val="222222"/>
                </a:solidFill>
                <a:latin typeface="+mn-ea"/>
                <a:cs typeface="メイリオ" pitchFamily="50" charset="-128"/>
              </a:rPr>
              <a:t>緑のカーテンプロジェクト</a:t>
            </a:r>
            <a:r>
              <a:rPr lang="ja-JP" altLang="en-US" sz="1400" b="1" kern="0" dirty="0">
                <a:solidFill>
                  <a:srgbClr val="222222"/>
                </a:solidFill>
                <a:latin typeface="+mn-ea"/>
                <a:cs typeface="メイリオ" pitchFamily="50" charset="-128"/>
              </a:rPr>
              <a:t>」とは</a:t>
            </a:r>
            <a:r>
              <a:rPr lang="en-US" altLang="ja-JP" sz="1400" b="1" kern="0" dirty="0">
                <a:solidFill>
                  <a:srgbClr val="222222"/>
                </a:solidFill>
                <a:latin typeface="+mn-ea"/>
                <a:cs typeface="メイリオ" pitchFamily="50" charset="-128"/>
              </a:rPr>
              <a:t>…</a:t>
            </a:r>
          </a:p>
          <a:p>
            <a:pPr>
              <a:lnSpc>
                <a:spcPts val="1400"/>
              </a:lnSpc>
              <a:spcAft>
                <a:spcPts val="0"/>
              </a:spcAft>
            </a:pPr>
            <a:r>
              <a:rPr lang="ja-JP" altLang="en-US" sz="1400" b="1" kern="0" dirty="0">
                <a:solidFill>
                  <a:srgbClr val="222222"/>
                </a:solidFill>
                <a:latin typeface="+mn-ea"/>
                <a:cs typeface="メイリオ" pitchFamily="50" charset="-128"/>
              </a:rPr>
              <a:t>東近江市さわやか環境づくり協議会が身近にできる地球温暖化防止活動として緑のカーテンを普及啓発するプロジェクトです。プロジェクトの一環として、市民の皆様に緑のカーテンを作っていただくためにゴーヤ苗と育成グッズを配付します。</a:t>
            </a:r>
            <a:endParaRPr lang="en-US" altLang="ja-JP" sz="1400" b="1" kern="0" dirty="0">
              <a:solidFill>
                <a:srgbClr val="222222"/>
              </a:solidFill>
              <a:latin typeface="+mn-ea"/>
              <a:cs typeface="メイリオ" pitchFamily="50" charset="-128"/>
            </a:endParaRPr>
          </a:p>
        </p:txBody>
      </p:sp>
      <p:sp>
        <p:nvSpPr>
          <p:cNvPr id="6" name="正方形/長方形 5">
            <a:extLst>
              <a:ext uri="{FF2B5EF4-FFF2-40B4-BE49-F238E27FC236}">
                <a16:creationId xmlns:a16="http://schemas.microsoft.com/office/drawing/2014/main" id="{ABF77E2E-F883-49A5-88D0-BDFF60218F3B}"/>
              </a:ext>
            </a:extLst>
          </p:cNvPr>
          <p:cNvSpPr/>
          <p:nvPr/>
        </p:nvSpPr>
        <p:spPr>
          <a:xfrm>
            <a:off x="2425224" y="9216298"/>
            <a:ext cx="2691762" cy="7360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solidFill>
                <a:latin typeface="+mn-ea"/>
              </a:rPr>
              <a:t>☎</a:t>
            </a:r>
            <a:r>
              <a:rPr lang="ja-JP" altLang="en-US" dirty="0">
                <a:solidFill>
                  <a:schemeClr val="tx1"/>
                </a:solidFill>
                <a:latin typeface="+mn-ea"/>
              </a:rPr>
              <a:t>   </a:t>
            </a:r>
            <a:r>
              <a:rPr lang="en-US" altLang="ja-JP" b="1" dirty="0">
                <a:solidFill>
                  <a:schemeClr val="tx1"/>
                </a:solidFill>
                <a:latin typeface="+mn-ea"/>
                <a:cs typeface="メイリオ" pitchFamily="50" charset="-128"/>
              </a:rPr>
              <a:t>0748-24-5633</a:t>
            </a:r>
            <a:endParaRPr lang="ja-JP" altLang="en-US" dirty="0">
              <a:solidFill>
                <a:schemeClr val="tx1"/>
              </a:solidFill>
              <a:latin typeface="+mn-ea"/>
            </a:endParaRPr>
          </a:p>
          <a:p>
            <a:pPr algn="ctr"/>
            <a:r>
              <a:rPr lang="en-US" altLang="ja-JP" b="1" dirty="0">
                <a:solidFill>
                  <a:schemeClr val="tx1"/>
                </a:solidFill>
                <a:latin typeface="+mn-ea"/>
                <a:cs typeface="メイリオ" pitchFamily="50" charset="-128"/>
              </a:rPr>
              <a:t>  IP  </a:t>
            </a:r>
            <a:r>
              <a:rPr lang="ja-JP" altLang="en-US" b="1" dirty="0">
                <a:solidFill>
                  <a:schemeClr val="tx1"/>
                </a:solidFill>
                <a:latin typeface="+mn-ea"/>
                <a:cs typeface="メイリオ" pitchFamily="50" charset="-128"/>
              </a:rPr>
              <a:t> </a:t>
            </a:r>
            <a:r>
              <a:rPr lang="en-US" altLang="ja-JP" b="1" dirty="0">
                <a:solidFill>
                  <a:schemeClr val="tx1"/>
                </a:solidFill>
                <a:latin typeface="+mn-ea"/>
                <a:cs typeface="メイリオ" pitchFamily="50" charset="-128"/>
              </a:rPr>
              <a:t>050-5801-5633</a:t>
            </a:r>
          </a:p>
        </p:txBody>
      </p:sp>
      <p:sp>
        <p:nvSpPr>
          <p:cNvPr id="17" name="正方形/長方形 16">
            <a:extLst>
              <a:ext uri="{FF2B5EF4-FFF2-40B4-BE49-F238E27FC236}">
                <a16:creationId xmlns:a16="http://schemas.microsoft.com/office/drawing/2014/main" id="{8832D559-CC39-47D5-B45B-515462E9F44E}"/>
              </a:ext>
            </a:extLst>
          </p:cNvPr>
          <p:cNvSpPr/>
          <p:nvPr/>
        </p:nvSpPr>
        <p:spPr>
          <a:xfrm>
            <a:off x="5303903" y="9505610"/>
            <a:ext cx="1670130" cy="5344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申込フォーム</a:t>
            </a:r>
          </a:p>
        </p:txBody>
      </p:sp>
      <p:sp>
        <p:nvSpPr>
          <p:cNvPr id="23" name="テキスト ボックス 22">
            <a:extLst>
              <a:ext uri="{FF2B5EF4-FFF2-40B4-BE49-F238E27FC236}">
                <a16:creationId xmlns:a16="http://schemas.microsoft.com/office/drawing/2014/main" id="{2E54AE1D-BA36-4E27-B8FA-1F1FF3031B30}"/>
              </a:ext>
            </a:extLst>
          </p:cNvPr>
          <p:cNvSpPr txBox="1"/>
          <p:nvPr/>
        </p:nvSpPr>
        <p:spPr>
          <a:xfrm>
            <a:off x="-45799" y="8982044"/>
            <a:ext cx="2888932" cy="923330"/>
          </a:xfrm>
          <a:prstGeom prst="rect">
            <a:avLst/>
          </a:prstGeom>
          <a:noFill/>
        </p:spPr>
        <p:txBody>
          <a:bodyPr wrap="none" rtlCol="0">
            <a:spAutoFit/>
          </a:bodyPr>
          <a:lstStyle/>
          <a:p>
            <a:r>
              <a:rPr lang="ja-JP" altLang="en-US" sz="1400" dirty="0">
                <a:latin typeface="+mn-ea"/>
                <a:cs typeface="メイリオ" pitchFamily="50" charset="-128"/>
              </a:rPr>
              <a:t>東近江市さわやか環境づくり協議会</a:t>
            </a:r>
            <a:endParaRPr lang="en-US" altLang="ja-JP" sz="1400" dirty="0">
              <a:latin typeface="+mn-ea"/>
              <a:cs typeface="メイリオ" pitchFamily="50" charset="-128"/>
            </a:endParaRPr>
          </a:p>
          <a:p>
            <a:r>
              <a:rPr lang="ja-JP" altLang="en-US" sz="1200" dirty="0">
                <a:latin typeface="+mn-ea"/>
                <a:cs typeface="メイリオ" pitchFamily="50" charset="-128"/>
              </a:rPr>
              <a:t>（事務局  東近江市環境部生活環境課）</a:t>
            </a:r>
            <a:endParaRPr lang="en-US" altLang="ja-JP" sz="1400" dirty="0">
              <a:latin typeface="+mn-ea"/>
            </a:endParaRPr>
          </a:p>
          <a:p>
            <a:r>
              <a:rPr lang="ja-JP" altLang="en-US" sz="1400" dirty="0">
                <a:latin typeface="+mn-ea"/>
                <a:cs typeface="メイリオ" pitchFamily="50" charset="-128"/>
              </a:rPr>
              <a:t> 〒</a:t>
            </a:r>
            <a:r>
              <a:rPr lang="en-US" altLang="ja-JP" sz="1400" dirty="0">
                <a:latin typeface="+mn-ea"/>
                <a:cs typeface="メイリオ" pitchFamily="50" charset="-128"/>
              </a:rPr>
              <a:t>527-8527</a:t>
            </a:r>
          </a:p>
          <a:p>
            <a:r>
              <a:rPr lang="ja-JP" altLang="en-US" sz="1400" dirty="0">
                <a:latin typeface="+mn-ea"/>
                <a:cs typeface="メイリオ" pitchFamily="50" charset="-128"/>
              </a:rPr>
              <a:t>東近江市八日市緑町１０</a:t>
            </a:r>
            <a:r>
              <a:rPr lang="en-US" altLang="ja-JP" sz="1400" dirty="0">
                <a:latin typeface="+mn-ea"/>
                <a:cs typeface="メイリオ" pitchFamily="50" charset="-128"/>
              </a:rPr>
              <a:t>‐</a:t>
            </a:r>
            <a:r>
              <a:rPr lang="ja-JP" altLang="en-US" sz="1400" dirty="0">
                <a:latin typeface="+mn-ea"/>
                <a:cs typeface="メイリオ" pitchFamily="50" charset="-128"/>
              </a:rPr>
              <a:t>５ </a:t>
            </a:r>
            <a:endParaRPr lang="ja-JP" altLang="en-US" sz="1400" dirty="0"/>
          </a:p>
        </p:txBody>
      </p:sp>
      <p:sp>
        <p:nvSpPr>
          <p:cNvPr id="20" name="正方形/長方形 19">
            <a:extLst>
              <a:ext uri="{FF2B5EF4-FFF2-40B4-BE49-F238E27FC236}">
                <a16:creationId xmlns:a16="http://schemas.microsoft.com/office/drawing/2014/main" id="{23FE202B-1ECA-4DB2-BBAD-2F5E77349825}"/>
              </a:ext>
            </a:extLst>
          </p:cNvPr>
          <p:cNvSpPr/>
          <p:nvPr/>
        </p:nvSpPr>
        <p:spPr>
          <a:xfrm>
            <a:off x="3609155" y="3996821"/>
            <a:ext cx="4216127" cy="2406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mn-ea"/>
                <a:cs typeface="メイリオ" panose="020B0604030504040204" pitchFamily="50" charset="-128"/>
              </a:rPr>
              <a:t>・市内のご家庭、事業所、自治会、地域組織</a:t>
            </a:r>
            <a:endParaRPr lang="en-US" altLang="ja-JP" sz="1200" dirty="0">
              <a:solidFill>
                <a:schemeClr val="tx1"/>
              </a:solidFill>
              <a:latin typeface="+mn-ea"/>
              <a:cs typeface="メイリオ" panose="020B0604030504040204" pitchFamily="50" charset="-128"/>
            </a:endParaRPr>
          </a:p>
          <a:p>
            <a:r>
              <a:rPr lang="ja-JP" altLang="en-US" sz="1200" dirty="0">
                <a:solidFill>
                  <a:schemeClr val="tx1"/>
                </a:solidFill>
                <a:latin typeface="+mn-ea"/>
              </a:rPr>
              <a:t>・</a:t>
            </a:r>
            <a:r>
              <a:rPr lang="ja-JP" altLang="en-US" sz="1200" dirty="0">
                <a:solidFill>
                  <a:schemeClr val="tx1"/>
                </a:solidFill>
                <a:latin typeface="+mn-ea"/>
                <a:cs typeface="メイリオ" panose="020B0604030504040204" pitchFamily="50" charset="-128"/>
              </a:rPr>
              <a:t>次の①～④をすべて満たす方</a:t>
            </a:r>
            <a:endParaRPr lang="en-US" altLang="ja-JP" sz="1200" dirty="0">
              <a:solidFill>
                <a:schemeClr val="tx1"/>
              </a:solidFill>
              <a:latin typeface="+mn-ea"/>
              <a:cs typeface="メイリオ" panose="020B0604030504040204" pitchFamily="50" charset="-128"/>
            </a:endParaRPr>
          </a:p>
          <a:p>
            <a:pPr>
              <a:lnSpc>
                <a:spcPts val="1800"/>
              </a:lnSpc>
            </a:pPr>
            <a:r>
              <a:rPr lang="ja-JP" altLang="en-US" sz="1200" dirty="0">
                <a:solidFill>
                  <a:schemeClr val="tx1"/>
                </a:solidFill>
                <a:latin typeface="+mn-ea"/>
                <a:cs typeface="メイリオ" panose="020B0604030504040204" pitchFamily="50" charset="-128"/>
              </a:rPr>
              <a:t> ① 配付日から９月下旬にかけて窓際でゴーヤ</a:t>
            </a:r>
            <a:endParaRPr lang="en-US" altLang="ja-JP" sz="1200" dirty="0">
              <a:solidFill>
                <a:schemeClr val="tx1"/>
              </a:solidFill>
              <a:latin typeface="+mn-ea"/>
              <a:cs typeface="メイリオ" panose="020B0604030504040204" pitchFamily="50" charset="-128"/>
            </a:endParaRPr>
          </a:p>
          <a:p>
            <a:pPr>
              <a:lnSpc>
                <a:spcPts val="1800"/>
              </a:lnSpc>
            </a:pPr>
            <a:r>
              <a:rPr lang="ja-JP" altLang="en-US" sz="1200" dirty="0">
                <a:solidFill>
                  <a:schemeClr val="tx1"/>
                </a:solidFill>
                <a:latin typeface="+mn-ea"/>
                <a:cs typeface="メイリオ" panose="020B0604030504040204" pitchFamily="50" charset="-128"/>
              </a:rPr>
              <a:t>　   を育成できること</a:t>
            </a:r>
            <a:endParaRPr lang="en-US" altLang="ja-JP" sz="1200" dirty="0">
              <a:solidFill>
                <a:schemeClr val="tx1"/>
              </a:solidFill>
              <a:latin typeface="+mn-ea"/>
              <a:cs typeface="メイリオ" panose="020B0604030504040204" pitchFamily="50" charset="-128"/>
            </a:endParaRPr>
          </a:p>
          <a:p>
            <a:pPr>
              <a:lnSpc>
                <a:spcPts val="1800"/>
              </a:lnSpc>
            </a:pPr>
            <a:r>
              <a:rPr lang="ja-JP" altLang="en-US" sz="1200" dirty="0">
                <a:solidFill>
                  <a:schemeClr val="tx1"/>
                </a:solidFill>
                <a:latin typeface="+mn-ea"/>
                <a:cs typeface="メイリオ" panose="020B0604030504040204" pitchFamily="50" charset="-128"/>
              </a:rPr>
              <a:t> ② 育成状況などの</a:t>
            </a:r>
            <a:r>
              <a:rPr lang="ja-JP" altLang="en-US" sz="1200" b="1" u="sng" dirty="0">
                <a:solidFill>
                  <a:schemeClr val="tx1"/>
                </a:solidFill>
                <a:latin typeface="+mn-ea"/>
                <a:cs typeface="メイリオ" panose="020B0604030504040204" pitchFamily="50" charset="-128"/>
              </a:rPr>
              <a:t>アンケートに回答</a:t>
            </a:r>
            <a:r>
              <a:rPr lang="ja-JP" altLang="en-US" sz="1200" dirty="0">
                <a:solidFill>
                  <a:schemeClr val="tx1"/>
                </a:solidFill>
                <a:latin typeface="+mn-ea"/>
                <a:cs typeface="メイリオ" panose="020B0604030504040204" pitchFamily="50" charset="-128"/>
              </a:rPr>
              <a:t>できること</a:t>
            </a:r>
            <a:endParaRPr lang="en-US" altLang="ja-JP" sz="1200" dirty="0">
              <a:solidFill>
                <a:schemeClr val="tx1"/>
              </a:solidFill>
              <a:latin typeface="+mn-ea"/>
              <a:cs typeface="メイリオ" panose="020B0604030504040204" pitchFamily="50" charset="-128"/>
            </a:endParaRPr>
          </a:p>
          <a:p>
            <a:pPr>
              <a:lnSpc>
                <a:spcPts val="1800"/>
              </a:lnSpc>
            </a:pPr>
            <a:r>
              <a:rPr lang="ja-JP" altLang="en-US" sz="1200" dirty="0">
                <a:solidFill>
                  <a:schemeClr val="tx1"/>
                </a:solidFill>
                <a:latin typeface="+mn-ea"/>
                <a:cs typeface="メイリオ" panose="020B0604030504040204" pitchFamily="50" charset="-128"/>
              </a:rPr>
              <a:t> ③ </a:t>
            </a:r>
            <a:r>
              <a:rPr lang="ja-JP" altLang="en-US" sz="1200" b="1" u="sng" dirty="0">
                <a:solidFill>
                  <a:schemeClr val="tx1"/>
                </a:solidFill>
                <a:latin typeface="+mn-ea"/>
                <a:cs typeface="メイリオ" panose="020B0604030504040204" pitchFamily="50" charset="-128"/>
              </a:rPr>
              <a:t>講習会へ出席</a:t>
            </a:r>
            <a:r>
              <a:rPr lang="ja-JP" altLang="en-US" sz="1200" dirty="0">
                <a:solidFill>
                  <a:schemeClr val="tx1"/>
                </a:solidFill>
                <a:latin typeface="+mn-ea"/>
                <a:cs typeface="メイリオ" panose="020B0604030504040204" pitchFamily="50" charset="-128"/>
              </a:rPr>
              <a:t>し、ゴーヤ苗等をお持ち帰り</a:t>
            </a:r>
            <a:endParaRPr lang="en-US" altLang="ja-JP" sz="1200" dirty="0">
              <a:solidFill>
                <a:schemeClr val="tx1"/>
              </a:solidFill>
              <a:latin typeface="+mn-ea"/>
              <a:cs typeface="メイリオ" panose="020B0604030504040204" pitchFamily="50" charset="-128"/>
            </a:endParaRPr>
          </a:p>
          <a:p>
            <a:pPr>
              <a:lnSpc>
                <a:spcPts val="1800"/>
              </a:lnSpc>
            </a:pPr>
            <a:r>
              <a:rPr lang="ja-JP" altLang="en-US" sz="1200" dirty="0">
                <a:solidFill>
                  <a:schemeClr val="tx1"/>
                </a:solidFill>
                <a:latin typeface="+mn-ea"/>
                <a:cs typeface="メイリオ" panose="020B0604030504040204" pitchFamily="50" charset="-128"/>
              </a:rPr>
              <a:t>　　 していただける方 </a:t>
            </a:r>
            <a:endParaRPr lang="en-US" altLang="ja-JP" sz="1200" dirty="0">
              <a:solidFill>
                <a:schemeClr val="tx1"/>
              </a:solidFill>
              <a:latin typeface="+mn-ea"/>
              <a:cs typeface="メイリオ" panose="020B0604030504040204" pitchFamily="50" charset="-128"/>
            </a:endParaRPr>
          </a:p>
          <a:p>
            <a:pPr>
              <a:lnSpc>
                <a:spcPts val="1800"/>
              </a:lnSpc>
            </a:pPr>
            <a:r>
              <a:rPr lang="ja-JP" altLang="en-US" sz="1200" dirty="0">
                <a:solidFill>
                  <a:schemeClr val="tx1"/>
                </a:solidFill>
                <a:latin typeface="+mn-ea"/>
              </a:rPr>
              <a:t> ④ ゴーヤの</a:t>
            </a:r>
            <a:r>
              <a:rPr lang="ja-JP" altLang="en-US" sz="1200" b="1" u="sng" dirty="0">
                <a:solidFill>
                  <a:schemeClr val="tx1"/>
                </a:solidFill>
                <a:latin typeface="+mn-ea"/>
              </a:rPr>
              <a:t>育成過程の写真を提出</a:t>
            </a:r>
            <a:r>
              <a:rPr lang="ja-JP" altLang="en-US" sz="1200" dirty="0">
                <a:solidFill>
                  <a:schemeClr val="tx1"/>
                </a:solidFill>
                <a:latin typeface="+mn-ea"/>
              </a:rPr>
              <a:t>できること</a:t>
            </a:r>
            <a:endParaRPr lang="ja-JP" altLang="en-US" sz="1200" dirty="0">
              <a:latin typeface="+mn-ea"/>
            </a:endParaRPr>
          </a:p>
          <a:p>
            <a:pPr algn="ctr"/>
            <a:endParaRPr kumimoji="1" lang="ja-JP" altLang="en-US" sz="1400" dirty="0">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DFEB08D6-7F2C-4C24-9569-F5F5E891DF52}"/>
              </a:ext>
            </a:extLst>
          </p:cNvPr>
          <p:cNvSpPr txBox="1"/>
          <p:nvPr/>
        </p:nvSpPr>
        <p:spPr>
          <a:xfrm>
            <a:off x="79650" y="1552924"/>
            <a:ext cx="4337711" cy="646331"/>
          </a:xfrm>
          <a:prstGeom prst="rect">
            <a:avLst/>
          </a:prstGeom>
          <a:noFill/>
        </p:spPr>
        <p:txBody>
          <a:bodyPr wrap="square" rtlCol="0">
            <a:spAutoFit/>
          </a:bodyPr>
          <a:lstStyle/>
          <a:p>
            <a:r>
              <a:rPr lang="ja-JP" altLang="en-US" sz="3600" dirty="0">
                <a:ln w="17780" cmpd="sng">
                  <a:noFill/>
                  <a:prstDash val="solid"/>
                  <a:miter lim="800000"/>
                </a:ln>
                <a:latin typeface="HG創英角ﾎﾟｯﾌﾟ体" panose="040B0A09000000000000" pitchFamily="49" charset="-128"/>
                <a:ea typeface="HG創英角ﾎﾟｯﾌﾟ体" panose="040B0A09000000000000" pitchFamily="49" charset="-128"/>
                <a:cs typeface="メイリオ" pitchFamily="50" charset="-128"/>
              </a:rPr>
              <a:t>ゴーヤ育成モニター</a:t>
            </a:r>
            <a:endParaRPr kumimoji="1" lang="ja-JP" altLang="en-US" sz="3600" dirty="0">
              <a:latin typeface="HG創英角ﾎﾟｯﾌﾟ体" panose="040B0A09000000000000" pitchFamily="49" charset="-128"/>
              <a:ea typeface="HG創英角ﾎﾟｯﾌﾟ体" panose="040B0A09000000000000" pitchFamily="49" charset="-128"/>
            </a:endParaRPr>
          </a:p>
        </p:txBody>
      </p:sp>
      <p:grpSp>
        <p:nvGrpSpPr>
          <p:cNvPr id="14" name="グループ化 13">
            <a:extLst>
              <a:ext uri="{FF2B5EF4-FFF2-40B4-BE49-F238E27FC236}">
                <a16:creationId xmlns:a16="http://schemas.microsoft.com/office/drawing/2014/main" id="{C6095530-8676-491C-A724-B00E5AF1A8D1}"/>
              </a:ext>
            </a:extLst>
          </p:cNvPr>
          <p:cNvGrpSpPr/>
          <p:nvPr/>
        </p:nvGrpSpPr>
        <p:grpSpPr>
          <a:xfrm>
            <a:off x="297887" y="6317335"/>
            <a:ext cx="6689832" cy="2304426"/>
            <a:chOff x="25862" y="6421671"/>
            <a:chExt cx="6689832" cy="2304426"/>
          </a:xfrm>
        </p:grpSpPr>
        <p:sp>
          <p:nvSpPr>
            <p:cNvPr id="54" name="正方形/長方形 53">
              <a:extLst>
                <a:ext uri="{FF2B5EF4-FFF2-40B4-BE49-F238E27FC236}">
                  <a16:creationId xmlns:a16="http://schemas.microsoft.com/office/drawing/2014/main" id="{462E0DA2-7B2A-4212-930B-71D0F32FCFA8}"/>
                </a:ext>
              </a:extLst>
            </p:cNvPr>
            <p:cNvSpPr/>
            <p:nvPr/>
          </p:nvSpPr>
          <p:spPr>
            <a:xfrm>
              <a:off x="25862" y="6421671"/>
              <a:ext cx="2616524" cy="2877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HG創英角ﾎﾟｯﾌﾟ体" panose="040B0A09000000000000" pitchFamily="49" charset="-128"/>
                  <a:ea typeface="HG創英角ﾎﾟｯﾌﾟ体" panose="040B0A09000000000000" pitchFamily="49" charset="-128"/>
                </a:rPr>
                <a:t>講習会と苗の配付</a:t>
              </a:r>
            </a:p>
          </p:txBody>
        </p:sp>
        <p:sp>
          <p:nvSpPr>
            <p:cNvPr id="55" name="テキスト ボックス 54">
              <a:extLst>
                <a:ext uri="{FF2B5EF4-FFF2-40B4-BE49-F238E27FC236}">
                  <a16:creationId xmlns:a16="http://schemas.microsoft.com/office/drawing/2014/main" id="{59164235-A74E-4FC8-90DA-687A7D37958C}"/>
                </a:ext>
              </a:extLst>
            </p:cNvPr>
            <p:cNvSpPr txBox="1"/>
            <p:nvPr/>
          </p:nvSpPr>
          <p:spPr>
            <a:xfrm>
              <a:off x="544339" y="8225121"/>
              <a:ext cx="723275" cy="307777"/>
            </a:xfrm>
            <a:prstGeom prst="rect">
              <a:avLst/>
            </a:prstGeom>
            <a:noFill/>
          </p:spPr>
          <p:txBody>
            <a:bodyPr wrap="none" rtlCol="0">
              <a:spAutoFit/>
            </a:bodyPr>
            <a:lstStyle/>
            <a:p>
              <a:r>
                <a:rPr kumimoji="1" lang="ja-JP" altLang="en-US" sz="1400" dirty="0">
                  <a:latin typeface="HGS創英角ﾎﾟｯﾌﾟ体" panose="040B0A00000000000000" pitchFamily="50" charset="-128"/>
                  <a:ea typeface="HGS創英角ﾎﾟｯﾌﾟ体" panose="040B0A00000000000000" pitchFamily="50" charset="-128"/>
                </a:rPr>
                <a:t>配付物</a:t>
              </a:r>
            </a:p>
          </p:txBody>
        </p:sp>
        <p:sp>
          <p:nvSpPr>
            <p:cNvPr id="56" name="テキスト ボックス 55">
              <a:extLst>
                <a:ext uri="{FF2B5EF4-FFF2-40B4-BE49-F238E27FC236}">
                  <a16:creationId xmlns:a16="http://schemas.microsoft.com/office/drawing/2014/main" id="{E0B9A35A-17B6-4ACB-AC27-B0106038DE99}"/>
                </a:ext>
              </a:extLst>
            </p:cNvPr>
            <p:cNvSpPr txBox="1"/>
            <p:nvPr/>
          </p:nvSpPr>
          <p:spPr>
            <a:xfrm>
              <a:off x="1241431" y="6911284"/>
              <a:ext cx="2864422" cy="369332"/>
            </a:xfrm>
            <a:prstGeom prst="rect">
              <a:avLst/>
            </a:prstGeom>
            <a:noFill/>
          </p:spPr>
          <p:txBody>
            <a:bodyPr wrap="square" rtlCol="0">
              <a:spAutoFit/>
            </a:bodyPr>
            <a:lstStyle/>
            <a:p>
              <a:pPr algn="dist"/>
              <a:r>
                <a:rPr lang="ja-JP" altLang="en-US" sz="1600" dirty="0">
                  <a:latin typeface="HGS創英角ﾎﾟｯﾌﾟ体" panose="040B0A00000000000000" pitchFamily="50" charset="-128"/>
                  <a:ea typeface="HGS創英角ﾎﾟｯﾌﾟ体" panose="040B0A00000000000000" pitchFamily="50" charset="-128"/>
                  <a:cs typeface="メイリオ" pitchFamily="50" charset="-128"/>
                </a:rPr>
                <a:t>第１</a:t>
              </a:r>
              <a:r>
                <a:rPr lang="ja-JP" altLang="en-US" sz="1400" dirty="0">
                  <a:latin typeface="HGS創英角ﾎﾟｯﾌﾟ体" panose="040B0A00000000000000" pitchFamily="50" charset="-128"/>
                  <a:ea typeface="HGS創英角ﾎﾟｯﾌﾟ体" panose="040B0A00000000000000" pitchFamily="50" charset="-128"/>
                  <a:cs typeface="メイリオ" pitchFamily="50" charset="-128"/>
                </a:rPr>
                <a:t>部</a:t>
              </a:r>
              <a:r>
                <a:rPr lang="ja-JP" altLang="en-US" dirty="0">
                  <a:latin typeface="HGS創英角ﾎﾟｯﾌﾟ体" panose="040B0A00000000000000" pitchFamily="50" charset="-128"/>
                  <a:ea typeface="HGS創英角ﾎﾟｯﾌﾟ体" panose="040B0A00000000000000" pitchFamily="50" charset="-128"/>
                  <a:cs typeface="メイリオ" pitchFamily="50" charset="-128"/>
                </a:rPr>
                <a:t>　</a:t>
              </a:r>
              <a:r>
                <a:rPr lang="en-US" altLang="ja-JP" sz="1600" dirty="0">
                  <a:latin typeface="HGS創英角ﾎﾟｯﾌﾟ体" panose="040B0A00000000000000" pitchFamily="50" charset="-128"/>
                  <a:ea typeface="HGS創英角ﾎﾟｯﾌﾟ体" panose="040B0A00000000000000" pitchFamily="50" charset="-128"/>
                  <a:cs typeface="メイリオ" pitchFamily="50" charset="-128"/>
                </a:rPr>
                <a:t>9</a:t>
              </a:r>
              <a:r>
                <a:rPr lang="ja-JP" altLang="en-US" sz="1600" dirty="0">
                  <a:latin typeface="HGS創英角ﾎﾟｯﾌﾟ体" panose="040B0A00000000000000" pitchFamily="50" charset="-128"/>
                  <a:ea typeface="HGS創英角ﾎﾟｯﾌﾟ体" panose="040B0A00000000000000" pitchFamily="50" charset="-128"/>
                  <a:cs typeface="メイリオ" pitchFamily="50" charset="-128"/>
                </a:rPr>
                <a:t>：</a:t>
              </a:r>
              <a:r>
                <a:rPr lang="en-US" altLang="ja-JP" sz="1600" dirty="0">
                  <a:latin typeface="HGS創英角ﾎﾟｯﾌﾟ体" panose="040B0A00000000000000" pitchFamily="50" charset="-128"/>
                  <a:ea typeface="HGS創英角ﾎﾟｯﾌﾟ体" panose="040B0A00000000000000" pitchFamily="50" charset="-128"/>
                  <a:cs typeface="メイリオ" pitchFamily="50" charset="-128"/>
                </a:rPr>
                <a:t>00</a:t>
              </a:r>
              <a:r>
                <a:rPr lang="ja-JP" altLang="en-US" sz="1600" dirty="0">
                  <a:latin typeface="HGS創英角ﾎﾟｯﾌﾟ体" panose="040B0A00000000000000" pitchFamily="50" charset="-128"/>
                  <a:ea typeface="HGS創英角ﾎﾟｯﾌﾟ体" panose="040B0A00000000000000" pitchFamily="50" charset="-128"/>
                  <a:cs typeface="メイリオ" pitchFamily="50" charset="-128"/>
                </a:rPr>
                <a:t>～</a:t>
              </a:r>
              <a:r>
                <a:rPr lang="en-US" altLang="ja-JP" sz="1600" dirty="0">
                  <a:latin typeface="HGS創英角ﾎﾟｯﾌﾟ体" panose="040B0A00000000000000" pitchFamily="50" charset="-128"/>
                  <a:ea typeface="HGS創英角ﾎﾟｯﾌﾟ体" panose="040B0A00000000000000" pitchFamily="50" charset="-128"/>
                  <a:cs typeface="メイリオ" pitchFamily="50" charset="-128"/>
                </a:rPr>
                <a:t>10</a:t>
              </a:r>
              <a:r>
                <a:rPr lang="ja-JP" altLang="en-US" sz="1600" dirty="0">
                  <a:latin typeface="HGS創英角ﾎﾟｯﾌﾟ体" panose="040B0A00000000000000" pitchFamily="50" charset="-128"/>
                  <a:ea typeface="HGS創英角ﾎﾟｯﾌﾟ体" panose="040B0A00000000000000" pitchFamily="50" charset="-128"/>
                  <a:cs typeface="メイリオ" pitchFamily="50" charset="-128"/>
                </a:rPr>
                <a:t>：</a:t>
              </a:r>
              <a:r>
                <a:rPr lang="en-US" altLang="ja-JP" sz="1600" dirty="0">
                  <a:latin typeface="HGS創英角ﾎﾟｯﾌﾟ体" panose="040B0A00000000000000" pitchFamily="50" charset="-128"/>
                  <a:ea typeface="HGS創英角ﾎﾟｯﾌﾟ体" panose="040B0A00000000000000" pitchFamily="50" charset="-128"/>
                  <a:cs typeface="メイリオ" pitchFamily="50" charset="-128"/>
                </a:rPr>
                <a:t>00 </a:t>
              </a:r>
              <a:endParaRPr lang="en-US" altLang="ja-JP" dirty="0">
                <a:latin typeface="HGS創英角ﾎﾟｯﾌﾟ体" panose="040B0A00000000000000" pitchFamily="50" charset="-128"/>
                <a:ea typeface="HGS創英角ﾎﾟｯﾌﾟ体" panose="040B0A00000000000000" pitchFamily="50" charset="-128"/>
                <a:cs typeface="メイリオ" pitchFamily="50" charset="-128"/>
              </a:endParaRPr>
            </a:p>
          </p:txBody>
        </p:sp>
        <p:sp>
          <p:nvSpPr>
            <p:cNvPr id="60" name="テキスト ボックス 59">
              <a:extLst>
                <a:ext uri="{FF2B5EF4-FFF2-40B4-BE49-F238E27FC236}">
                  <a16:creationId xmlns:a16="http://schemas.microsoft.com/office/drawing/2014/main" id="{88683F7D-E903-49AD-B04D-AB7F219352DE}"/>
                </a:ext>
              </a:extLst>
            </p:cNvPr>
            <p:cNvSpPr txBox="1"/>
            <p:nvPr/>
          </p:nvSpPr>
          <p:spPr>
            <a:xfrm>
              <a:off x="1248862" y="7511078"/>
              <a:ext cx="5466832" cy="461665"/>
            </a:xfrm>
            <a:prstGeom prst="rect">
              <a:avLst/>
            </a:prstGeom>
            <a:noFill/>
          </p:spPr>
          <p:txBody>
            <a:bodyPr wrap="square" rtlCol="0">
              <a:spAutoFit/>
            </a:bodyPr>
            <a:lstStyle/>
            <a:p>
              <a:r>
                <a:rPr lang="en-US" altLang="ja-JP" sz="1100" dirty="0"/>
                <a:t>※</a:t>
              </a:r>
              <a:r>
                <a:rPr lang="ja-JP" altLang="en-US" sz="1100" dirty="0"/>
                <a:t>第１部・第２部は抽選制のため、お選びいただけません。</a:t>
              </a:r>
              <a:endParaRPr lang="en-US" altLang="ja-JP" sz="1100" dirty="0"/>
            </a:p>
            <a:p>
              <a:r>
                <a:rPr kumimoji="1" lang="en-US" altLang="ja-JP" sz="1100" dirty="0">
                  <a:latin typeface="+mn-ea"/>
                </a:rPr>
                <a:t>※</a:t>
              </a:r>
              <a:r>
                <a:rPr kumimoji="1" lang="ja-JP" altLang="en-US" sz="1100" dirty="0">
                  <a:latin typeface="+mn-ea"/>
                </a:rPr>
                <a:t>当選された方には、結果通知の中で第１部・第２部のどちらかをお伝えします</a:t>
              </a:r>
              <a:r>
                <a:rPr kumimoji="1" lang="ja-JP" altLang="en-US" sz="1200" dirty="0">
                  <a:latin typeface="+mn-ea"/>
                </a:rPr>
                <a:t>。</a:t>
              </a:r>
            </a:p>
          </p:txBody>
        </p:sp>
        <p:sp>
          <p:nvSpPr>
            <p:cNvPr id="65" name="テキスト ボックス 64">
              <a:extLst>
                <a:ext uri="{FF2B5EF4-FFF2-40B4-BE49-F238E27FC236}">
                  <a16:creationId xmlns:a16="http://schemas.microsoft.com/office/drawing/2014/main" id="{3BC38861-913A-4FF9-8FE4-CE7935C39619}"/>
                </a:ext>
              </a:extLst>
            </p:cNvPr>
            <p:cNvSpPr txBox="1"/>
            <p:nvPr/>
          </p:nvSpPr>
          <p:spPr>
            <a:xfrm>
              <a:off x="544339" y="6600820"/>
              <a:ext cx="3467802" cy="400110"/>
            </a:xfrm>
            <a:prstGeom prst="rect">
              <a:avLst/>
            </a:prstGeom>
            <a:noFill/>
          </p:spPr>
          <p:txBody>
            <a:bodyPr wrap="square" rtlCol="0">
              <a:spAutoFit/>
            </a:bodyPr>
            <a:lstStyle/>
            <a:p>
              <a:r>
                <a:rPr lang="ja-JP" altLang="en-US" sz="1400" dirty="0">
                  <a:latin typeface="HGS創英角ﾎﾟｯﾌﾟ体" panose="040B0A00000000000000" pitchFamily="50" charset="-128"/>
                  <a:ea typeface="HGS創英角ﾎﾟｯﾌﾟ体" panose="040B0A00000000000000" pitchFamily="50" charset="-128"/>
                  <a:cs typeface="メイリオ" pitchFamily="50" charset="-128"/>
                </a:rPr>
                <a:t>日　時　</a:t>
              </a:r>
              <a:r>
                <a:rPr lang="ja-JP" altLang="en-US" sz="1400" u="sng" dirty="0">
                  <a:latin typeface="HGS創英角ﾎﾟｯﾌﾟ体" panose="040B0A00000000000000" pitchFamily="50" charset="-128"/>
                  <a:ea typeface="HGS創英角ﾎﾟｯﾌﾟ体" panose="040B0A00000000000000" pitchFamily="50" charset="-128"/>
                  <a:cs typeface="メイリオ" pitchFamily="50" charset="-128"/>
                </a:rPr>
                <a:t>令和８年</a:t>
              </a:r>
              <a:r>
                <a:rPr lang="ja-JP" altLang="en-US" sz="2000" u="sng" dirty="0">
                  <a:latin typeface="HGS創英角ﾎﾟｯﾌﾟ体" panose="040B0A00000000000000" pitchFamily="50" charset="-128"/>
                  <a:ea typeface="HGS創英角ﾎﾟｯﾌﾟ体" panose="040B0A00000000000000" pitchFamily="50" charset="-128"/>
                  <a:cs typeface="メイリオ" pitchFamily="50" charset="-128"/>
                </a:rPr>
                <a:t>４</a:t>
              </a:r>
              <a:r>
                <a:rPr lang="ja-JP" altLang="en-US" sz="1400" u="sng" dirty="0">
                  <a:latin typeface="HGS創英角ﾎﾟｯﾌﾟ体" panose="040B0A00000000000000" pitchFamily="50" charset="-128"/>
                  <a:ea typeface="HGS創英角ﾎﾟｯﾌﾟ体" panose="040B0A00000000000000" pitchFamily="50" charset="-128"/>
                  <a:cs typeface="メイリオ" panose="020B0604030504040204" pitchFamily="50" charset="-128"/>
                </a:rPr>
                <a:t>月</a:t>
              </a:r>
              <a:r>
                <a:rPr lang="en-US" altLang="ja-JP" sz="2000" u="sng" dirty="0">
                  <a:latin typeface="HGS創英角ﾎﾟｯﾌﾟ体" panose="040B0A00000000000000" pitchFamily="50" charset="-128"/>
                  <a:ea typeface="HGS創英角ﾎﾟｯﾌﾟ体" panose="040B0A00000000000000" pitchFamily="50" charset="-128"/>
                  <a:cs typeface="メイリオ" panose="020B0604030504040204" pitchFamily="50" charset="-128"/>
                </a:rPr>
                <a:t>2</a:t>
              </a:r>
              <a:r>
                <a:rPr lang="ja-JP" altLang="en-US" sz="2000" u="sng" dirty="0">
                  <a:latin typeface="HGS創英角ﾎﾟｯﾌﾟ体" panose="040B0A00000000000000" pitchFamily="50" charset="-128"/>
                  <a:ea typeface="HGS創英角ﾎﾟｯﾌﾟ体" panose="040B0A00000000000000" pitchFamily="50" charset="-128"/>
                  <a:cs typeface="メイリオ" panose="020B0604030504040204" pitchFamily="50" charset="-128"/>
                </a:rPr>
                <a:t>６</a:t>
              </a:r>
              <a:r>
                <a:rPr lang="ja-JP" altLang="en-US" sz="1400" u="sng" dirty="0">
                  <a:latin typeface="HGS創英角ﾎﾟｯﾌﾟ体" panose="040B0A00000000000000" pitchFamily="50" charset="-128"/>
                  <a:ea typeface="HGS創英角ﾎﾟｯﾌﾟ体" panose="040B0A00000000000000" pitchFamily="50" charset="-128"/>
                  <a:cs typeface="メイリオ" panose="020B0604030504040204" pitchFamily="50" charset="-128"/>
                </a:rPr>
                <a:t>日（日）</a:t>
              </a:r>
              <a:endParaRPr kumimoji="1" lang="ja-JP" altLang="en-US" sz="1400" u="sng" dirty="0"/>
            </a:p>
          </p:txBody>
        </p:sp>
        <p:sp>
          <p:nvSpPr>
            <p:cNvPr id="66" name="テキスト ボックス 65">
              <a:extLst>
                <a:ext uri="{FF2B5EF4-FFF2-40B4-BE49-F238E27FC236}">
                  <a16:creationId xmlns:a16="http://schemas.microsoft.com/office/drawing/2014/main" id="{BECF4484-1252-41D7-B880-15797421B4A1}"/>
                </a:ext>
              </a:extLst>
            </p:cNvPr>
            <p:cNvSpPr txBox="1"/>
            <p:nvPr/>
          </p:nvSpPr>
          <p:spPr>
            <a:xfrm>
              <a:off x="563147" y="7934467"/>
              <a:ext cx="5206463" cy="338554"/>
            </a:xfrm>
            <a:prstGeom prst="rect">
              <a:avLst/>
            </a:prstGeom>
            <a:noFill/>
          </p:spPr>
          <p:txBody>
            <a:bodyPr wrap="square" rtlCol="0">
              <a:spAutoFit/>
            </a:bodyPr>
            <a:lstStyle/>
            <a:p>
              <a:r>
                <a:rPr lang="ja-JP" altLang="en-US" sz="1400" dirty="0">
                  <a:latin typeface="HGS創英角ﾎﾟｯﾌﾟ体" panose="040B0A00000000000000" pitchFamily="50" charset="-128"/>
                  <a:ea typeface="HGS創英角ﾎﾟｯﾌﾟ体" panose="040B0A00000000000000" pitchFamily="50" charset="-128"/>
                  <a:cs typeface="メイリオ" pitchFamily="50" charset="-128"/>
                </a:rPr>
                <a:t>場　所　</a:t>
              </a:r>
              <a:r>
                <a:rPr lang="ja-JP" altLang="en-US" sz="1600" dirty="0">
                  <a:latin typeface="HGS創英角ﾎﾟｯﾌﾟ体" panose="040B0A00000000000000" pitchFamily="50" charset="-128"/>
                  <a:ea typeface="HGS創英角ﾎﾟｯﾌﾟ体" panose="040B0A00000000000000" pitchFamily="50" charset="-128"/>
                  <a:cs typeface="メイリオ" pitchFamily="50" charset="-128"/>
                </a:rPr>
                <a:t>東近江市蒲生支所</a:t>
              </a:r>
              <a:r>
                <a:rPr lang="ja-JP" altLang="en-US" sz="1400" dirty="0">
                  <a:latin typeface="HGS創英角ﾎﾟｯﾌﾟ体" panose="040B0A00000000000000" pitchFamily="50" charset="-128"/>
                  <a:ea typeface="HGS創英角ﾎﾟｯﾌﾟ体" panose="040B0A00000000000000" pitchFamily="50" charset="-128"/>
                  <a:cs typeface="メイリオ" pitchFamily="50" charset="-128"/>
                </a:rPr>
                <a:t>（東近江市市子川原町</a:t>
              </a:r>
              <a:r>
                <a:rPr lang="en-US" altLang="ja-JP" sz="1400" dirty="0">
                  <a:latin typeface="HGS創英角ﾎﾟｯﾌﾟ体" panose="040B0A00000000000000" pitchFamily="50" charset="-128"/>
                  <a:ea typeface="HGS創英角ﾎﾟｯﾌﾟ体" panose="040B0A00000000000000" pitchFamily="50" charset="-128"/>
                  <a:cs typeface="メイリオ" pitchFamily="50" charset="-128"/>
                </a:rPr>
                <a:t>676</a:t>
              </a:r>
              <a:r>
                <a:rPr lang="ja-JP" altLang="en-US" sz="1400" dirty="0">
                  <a:latin typeface="HGS創英角ﾎﾟｯﾌﾟ体" panose="040B0A00000000000000" pitchFamily="50" charset="-128"/>
                  <a:ea typeface="HGS創英角ﾎﾟｯﾌﾟ体" panose="040B0A00000000000000" pitchFamily="50" charset="-128"/>
                  <a:cs typeface="メイリオ" pitchFamily="50" charset="-128"/>
                </a:rPr>
                <a:t>）</a:t>
              </a:r>
              <a:endParaRPr kumimoji="1" lang="ja-JP" altLang="en-US" sz="2000" dirty="0"/>
            </a:p>
          </p:txBody>
        </p:sp>
        <p:sp>
          <p:nvSpPr>
            <p:cNvPr id="57" name="テキスト ボックス 56">
              <a:extLst>
                <a:ext uri="{FF2B5EF4-FFF2-40B4-BE49-F238E27FC236}">
                  <a16:creationId xmlns:a16="http://schemas.microsoft.com/office/drawing/2014/main" id="{2DF31783-34FA-43A7-A4A8-30189460E634}"/>
                </a:ext>
              </a:extLst>
            </p:cNvPr>
            <p:cNvSpPr txBox="1"/>
            <p:nvPr/>
          </p:nvSpPr>
          <p:spPr>
            <a:xfrm>
              <a:off x="1254523" y="7206746"/>
              <a:ext cx="3027916" cy="369332"/>
            </a:xfrm>
            <a:prstGeom prst="rect">
              <a:avLst/>
            </a:prstGeom>
            <a:noFill/>
          </p:spPr>
          <p:txBody>
            <a:bodyPr wrap="square" rtlCol="0">
              <a:spAutoFit/>
            </a:bodyPr>
            <a:lstStyle/>
            <a:p>
              <a:pPr algn="dist"/>
              <a:r>
                <a:rPr lang="ja-JP" altLang="en-US" sz="1600" dirty="0">
                  <a:latin typeface="HGS創英角ﾎﾟｯﾌﾟ体" panose="040B0A00000000000000" pitchFamily="50" charset="-128"/>
                  <a:ea typeface="HGS創英角ﾎﾟｯﾌﾟ体" panose="040B0A00000000000000" pitchFamily="50" charset="-128"/>
                  <a:cs typeface="メイリオ" pitchFamily="50" charset="-128"/>
                </a:rPr>
                <a:t>第２</a:t>
              </a:r>
              <a:r>
                <a:rPr lang="ja-JP" altLang="en-US" sz="1400" dirty="0">
                  <a:latin typeface="HGS創英角ﾎﾟｯﾌﾟ体" panose="040B0A00000000000000" pitchFamily="50" charset="-128"/>
                  <a:ea typeface="HGS創英角ﾎﾟｯﾌﾟ体" panose="040B0A00000000000000" pitchFamily="50" charset="-128"/>
                  <a:cs typeface="メイリオ" pitchFamily="50" charset="-128"/>
                </a:rPr>
                <a:t>部</a:t>
              </a:r>
              <a:r>
                <a:rPr lang="ja-JP" altLang="en-US" dirty="0">
                  <a:latin typeface="HGS創英角ﾎﾟｯﾌﾟ体" panose="040B0A00000000000000" pitchFamily="50" charset="-128"/>
                  <a:ea typeface="HGS創英角ﾎﾟｯﾌﾟ体" panose="040B0A00000000000000" pitchFamily="50" charset="-128"/>
                  <a:cs typeface="メイリオ" pitchFamily="50" charset="-128"/>
                </a:rPr>
                <a:t>　</a:t>
              </a:r>
              <a:r>
                <a:rPr lang="en-US" altLang="ja-JP" sz="1600" dirty="0">
                  <a:latin typeface="HGS創英角ﾎﾟｯﾌﾟ体" panose="040B0A00000000000000" pitchFamily="50" charset="-128"/>
                  <a:ea typeface="HGS創英角ﾎﾟｯﾌﾟ体" panose="040B0A00000000000000" pitchFamily="50" charset="-128"/>
                  <a:cs typeface="メイリオ" pitchFamily="50" charset="-128"/>
                </a:rPr>
                <a:t>10</a:t>
              </a:r>
              <a:r>
                <a:rPr lang="ja-JP" altLang="en-US" sz="1600" dirty="0">
                  <a:latin typeface="HGS創英角ﾎﾟｯﾌﾟ体" panose="040B0A00000000000000" pitchFamily="50" charset="-128"/>
                  <a:ea typeface="HGS創英角ﾎﾟｯﾌﾟ体" panose="040B0A00000000000000" pitchFamily="50" charset="-128"/>
                  <a:cs typeface="メイリオ" pitchFamily="50" charset="-128"/>
                </a:rPr>
                <a:t>：</a:t>
              </a:r>
              <a:r>
                <a:rPr lang="en-US" altLang="ja-JP" sz="1600" dirty="0">
                  <a:latin typeface="HGS創英角ﾎﾟｯﾌﾟ体" panose="040B0A00000000000000" pitchFamily="50" charset="-128"/>
                  <a:ea typeface="HGS創英角ﾎﾟｯﾌﾟ体" panose="040B0A00000000000000" pitchFamily="50" charset="-128"/>
                  <a:cs typeface="メイリオ" pitchFamily="50" charset="-128"/>
                </a:rPr>
                <a:t>30</a:t>
              </a:r>
              <a:r>
                <a:rPr lang="ja-JP" altLang="en-US" sz="1600" dirty="0">
                  <a:latin typeface="HGS創英角ﾎﾟｯﾌﾟ体" panose="040B0A00000000000000" pitchFamily="50" charset="-128"/>
                  <a:ea typeface="HGS創英角ﾎﾟｯﾌﾟ体" panose="040B0A00000000000000" pitchFamily="50" charset="-128"/>
                  <a:cs typeface="メイリオ" pitchFamily="50" charset="-128"/>
                </a:rPr>
                <a:t>～</a:t>
              </a:r>
              <a:r>
                <a:rPr lang="en-US" altLang="ja-JP" sz="1600" dirty="0">
                  <a:latin typeface="HGS創英角ﾎﾟｯﾌﾟ体" panose="040B0A00000000000000" pitchFamily="50" charset="-128"/>
                  <a:ea typeface="HGS創英角ﾎﾟｯﾌﾟ体" panose="040B0A00000000000000" pitchFamily="50" charset="-128"/>
                  <a:cs typeface="メイリオ" pitchFamily="50" charset="-128"/>
                </a:rPr>
                <a:t>11</a:t>
              </a:r>
              <a:r>
                <a:rPr lang="ja-JP" altLang="en-US" sz="1600" dirty="0">
                  <a:latin typeface="HGS創英角ﾎﾟｯﾌﾟ体" panose="040B0A00000000000000" pitchFamily="50" charset="-128"/>
                  <a:ea typeface="HGS創英角ﾎﾟｯﾌﾟ体" panose="040B0A00000000000000" pitchFamily="50" charset="-128"/>
                  <a:cs typeface="メイリオ" pitchFamily="50" charset="-128"/>
                </a:rPr>
                <a:t>：</a:t>
              </a:r>
              <a:r>
                <a:rPr lang="en-US" altLang="ja-JP" sz="1600" dirty="0">
                  <a:latin typeface="HGS創英角ﾎﾟｯﾌﾟ体" panose="040B0A00000000000000" pitchFamily="50" charset="-128"/>
                  <a:ea typeface="HGS創英角ﾎﾟｯﾌﾟ体" panose="040B0A00000000000000" pitchFamily="50" charset="-128"/>
                  <a:cs typeface="メイリオ" pitchFamily="50" charset="-128"/>
                </a:rPr>
                <a:t>30</a:t>
              </a:r>
              <a:endParaRPr lang="en-US" altLang="ja-JP" dirty="0">
                <a:latin typeface="HGS創英角ﾎﾟｯﾌﾟ体" panose="040B0A00000000000000" pitchFamily="50" charset="-128"/>
                <a:ea typeface="HGS創英角ﾎﾟｯﾌﾟ体" panose="040B0A00000000000000" pitchFamily="50" charset="-128"/>
                <a:cs typeface="メイリオ" pitchFamily="50" charset="-128"/>
              </a:endParaRPr>
            </a:p>
          </p:txBody>
        </p:sp>
        <p:sp>
          <p:nvSpPr>
            <p:cNvPr id="61" name="テキスト ボックス 60">
              <a:extLst>
                <a:ext uri="{FF2B5EF4-FFF2-40B4-BE49-F238E27FC236}">
                  <a16:creationId xmlns:a16="http://schemas.microsoft.com/office/drawing/2014/main" id="{EACAE855-3245-45C6-AADF-4D41DBF1C6D9}"/>
                </a:ext>
              </a:extLst>
            </p:cNvPr>
            <p:cNvSpPr txBox="1"/>
            <p:nvPr/>
          </p:nvSpPr>
          <p:spPr>
            <a:xfrm>
              <a:off x="1284965" y="8233654"/>
              <a:ext cx="4432624" cy="492443"/>
            </a:xfrm>
            <a:prstGeom prst="rect">
              <a:avLst/>
            </a:prstGeom>
            <a:noFill/>
          </p:spPr>
          <p:txBody>
            <a:bodyPr wrap="none" rtlCol="0">
              <a:spAutoFit/>
            </a:bodyPr>
            <a:lstStyle/>
            <a:p>
              <a:r>
                <a:rPr lang="ja-JP" altLang="en-US" sz="1400" dirty="0">
                  <a:latin typeface="HGS創英角ﾎﾟｯﾌﾟ体" panose="040B0A00000000000000" pitchFamily="50" charset="-128"/>
                  <a:ea typeface="HGS創英角ﾎﾟｯﾌﾟ体" panose="040B0A00000000000000" pitchFamily="50" charset="-128"/>
                  <a:cs typeface="メイリオ" pitchFamily="50" charset="-128"/>
                </a:rPr>
                <a:t>ゴーヤ苗 ４株 、ゴーヤ育成グッズ（支柱、ネット）</a:t>
              </a:r>
              <a:endParaRPr lang="en-US" altLang="ja-JP" sz="1400" dirty="0">
                <a:latin typeface="HGS創英角ﾎﾟｯﾌﾟ体" panose="040B0A00000000000000" pitchFamily="50" charset="-128"/>
                <a:ea typeface="HGS創英角ﾎﾟｯﾌﾟ体" panose="040B0A00000000000000" pitchFamily="50" charset="-128"/>
                <a:cs typeface="メイリオ" pitchFamily="50" charset="-128"/>
              </a:endParaRPr>
            </a:p>
            <a:p>
              <a:r>
                <a:rPr lang="en-US" altLang="ja-JP" sz="1200" dirty="0">
                  <a:latin typeface="+mn-ea"/>
                  <a:cs typeface="メイリオ" pitchFamily="50" charset="-128"/>
                </a:rPr>
                <a:t>※</a:t>
              </a:r>
              <a:r>
                <a:rPr lang="ja-JP" altLang="en-US" sz="1200" dirty="0">
                  <a:latin typeface="+mn-ea"/>
                  <a:cs typeface="メイリオ" pitchFamily="50" charset="-128"/>
                </a:rPr>
                <a:t>ゴーヤ育成グッズの支柱は初めて参加される方のみ配付</a:t>
              </a:r>
              <a:endParaRPr lang="en-US" altLang="ja-JP" sz="1200" dirty="0">
                <a:latin typeface="+mn-ea"/>
                <a:cs typeface="メイリオ" pitchFamily="50" charset="-128"/>
              </a:endParaRPr>
            </a:p>
          </p:txBody>
        </p:sp>
      </p:grpSp>
      <p:sp>
        <p:nvSpPr>
          <p:cNvPr id="24" name="テキスト ボックス 23">
            <a:extLst>
              <a:ext uri="{FF2B5EF4-FFF2-40B4-BE49-F238E27FC236}">
                <a16:creationId xmlns:a16="http://schemas.microsoft.com/office/drawing/2014/main" id="{A4C67322-2210-47E6-B984-0B99F4F085B3}"/>
              </a:ext>
            </a:extLst>
          </p:cNvPr>
          <p:cNvSpPr txBox="1"/>
          <p:nvPr/>
        </p:nvSpPr>
        <p:spPr>
          <a:xfrm>
            <a:off x="1442443" y="2122451"/>
            <a:ext cx="4337711" cy="523220"/>
          </a:xfrm>
          <a:prstGeom prst="rect">
            <a:avLst/>
          </a:prstGeom>
          <a:noFill/>
        </p:spPr>
        <p:txBody>
          <a:bodyPr wrap="square" rtlCol="0">
            <a:spAutoFit/>
          </a:bodyPr>
          <a:lstStyle/>
          <a:p>
            <a:r>
              <a:rPr lang="ja-JP" altLang="en-US" sz="1400" b="1" dirty="0">
                <a:solidFill>
                  <a:schemeClr val="bg1"/>
                </a:solidFill>
              </a:rPr>
              <a:t>主催：東近江市さわやか環境づくり協議会</a:t>
            </a:r>
            <a:endParaRPr lang="en-US" altLang="ja-JP" sz="1400" b="1" dirty="0">
              <a:solidFill>
                <a:schemeClr val="bg1"/>
              </a:solidFill>
            </a:endParaRPr>
          </a:p>
          <a:p>
            <a:r>
              <a:rPr lang="ja-JP" altLang="en-US" sz="1400" b="1" dirty="0">
                <a:solidFill>
                  <a:schemeClr val="bg1"/>
                </a:solidFill>
              </a:rPr>
              <a:t>協力：タキロンシーアイシビル（株）、</a:t>
            </a:r>
            <a:r>
              <a:rPr kumimoji="1" lang="ja-JP" altLang="en-US" sz="1400" b="1" dirty="0">
                <a:solidFill>
                  <a:schemeClr val="bg1"/>
                </a:solidFill>
              </a:rPr>
              <a:t>（有）ＪＡ</a:t>
            </a:r>
            <a:r>
              <a:rPr lang="ja-JP" altLang="en-US" sz="1400" b="1" dirty="0">
                <a:solidFill>
                  <a:schemeClr val="bg1"/>
                </a:solidFill>
              </a:rPr>
              <a:t>アグリ蒲生</a:t>
            </a:r>
            <a:endParaRPr lang="en-US" altLang="ja-JP" sz="1400" b="1" dirty="0">
              <a:solidFill>
                <a:schemeClr val="bg1"/>
              </a:solidFill>
            </a:endParaRPr>
          </a:p>
        </p:txBody>
      </p:sp>
      <p:pic>
        <p:nvPicPr>
          <p:cNvPr id="18" name="図 17">
            <a:extLst>
              <a:ext uri="{FF2B5EF4-FFF2-40B4-BE49-F238E27FC236}">
                <a16:creationId xmlns:a16="http://schemas.microsoft.com/office/drawing/2014/main" id="{F0F5E82A-E158-42D9-AC44-0025E6CE1B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26730" y="8842167"/>
            <a:ext cx="805580" cy="805580"/>
          </a:xfrm>
          <a:prstGeom prst="rect">
            <a:avLst/>
          </a:prstGeom>
        </p:spPr>
      </p:pic>
    </p:spTree>
    <p:extLst>
      <p:ext uri="{BB962C8B-B14F-4D97-AF65-F5344CB8AC3E}">
        <p14:creationId xmlns:p14="http://schemas.microsoft.com/office/powerpoint/2010/main" val="3677158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A4E4A42F-1CE6-45DF-B28C-2B7A932F9E04}"/>
              </a:ext>
            </a:extLst>
          </p:cNvPr>
          <p:cNvGraphicFramePr>
            <a:graphicFrameLocks noGrp="1"/>
          </p:cNvGraphicFramePr>
          <p:nvPr>
            <p:extLst>
              <p:ext uri="{D42A27DB-BD31-4B8C-83A1-F6EECF244321}">
                <p14:modId xmlns:p14="http://schemas.microsoft.com/office/powerpoint/2010/main" val="3946098192"/>
              </p:ext>
            </p:extLst>
          </p:nvPr>
        </p:nvGraphicFramePr>
        <p:xfrm>
          <a:off x="260645" y="344488"/>
          <a:ext cx="6336703" cy="8928991"/>
        </p:xfrm>
        <a:graphic>
          <a:graphicData uri="http://schemas.openxmlformats.org/drawingml/2006/table">
            <a:tbl>
              <a:tblPr firstRow="1" bandRow="1">
                <a:tableStyleId>{0505E3EF-67EA-436B-97B2-0124C06EBD24}</a:tableStyleId>
              </a:tblPr>
              <a:tblGrid>
                <a:gridCol w="2088234">
                  <a:extLst>
                    <a:ext uri="{9D8B030D-6E8A-4147-A177-3AD203B41FA5}">
                      <a16:colId xmlns:a16="http://schemas.microsoft.com/office/drawing/2014/main" val="2862635060"/>
                    </a:ext>
                  </a:extLst>
                </a:gridCol>
                <a:gridCol w="4248469">
                  <a:extLst>
                    <a:ext uri="{9D8B030D-6E8A-4147-A177-3AD203B41FA5}">
                      <a16:colId xmlns:a16="http://schemas.microsoft.com/office/drawing/2014/main" val="1138328409"/>
                    </a:ext>
                  </a:extLst>
                </a:gridCol>
              </a:tblGrid>
              <a:tr h="1350682">
                <a:tc gridSpan="2">
                  <a:txBody>
                    <a:bodyPr/>
                    <a:lstStyle/>
                    <a:p>
                      <a:pPr algn="ctr"/>
                      <a:r>
                        <a:rPr lang="ja-JP" altLang="en-US" sz="3200" b="1" dirty="0">
                          <a:latin typeface="+mn-ea"/>
                          <a:ea typeface="+mn-ea"/>
                          <a:cs typeface="メイリオ" pitchFamily="50" charset="-128"/>
                        </a:rPr>
                        <a:t>令和８年度</a:t>
                      </a:r>
                      <a:endParaRPr lang="en-US" altLang="ja-JP" sz="3200" b="1" dirty="0">
                        <a:latin typeface="+mn-ea"/>
                        <a:ea typeface="+mn-ea"/>
                        <a:cs typeface="メイリオ" pitchFamily="50" charset="-128"/>
                      </a:endParaRPr>
                    </a:p>
                    <a:p>
                      <a:pPr algn="ctr"/>
                      <a:r>
                        <a:rPr lang="ja-JP" altLang="en-US" sz="3200" b="1" dirty="0">
                          <a:latin typeface="+mn-ea"/>
                          <a:ea typeface="+mn-ea"/>
                          <a:cs typeface="メイリオ" pitchFamily="50" charset="-128"/>
                        </a:rPr>
                        <a:t>ゴーヤ育成モニター申込書</a:t>
                      </a:r>
                      <a:endParaRPr kumimoji="1" lang="en-US" altLang="ja-JP" sz="3200" b="0" dirty="0">
                        <a:latin typeface="+mn-ea"/>
                        <a:ea typeface="+mn-ea"/>
                      </a:endParaRPr>
                    </a:p>
                  </a:txBody>
                  <a:tcPr/>
                </a:tc>
                <a:tc hMerge="1">
                  <a:txBody>
                    <a:bodyPr/>
                    <a:lstStyle/>
                    <a:p>
                      <a:endParaRPr kumimoji="1" lang="ja-JP" altLang="en-US" sz="2000" dirty="0"/>
                    </a:p>
                  </a:txBody>
                  <a:tcPr/>
                </a:tc>
                <a:extLst>
                  <a:ext uri="{0D108BD9-81ED-4DB2-BD59-A6C34878D82A}">
                    <a16:rowId xmlns:a16="http://schemas.microsoft.com/office/drawing/2014/main" val="1066298360"/>
                  </a:ext>
                </a:extLst>
              </a:tr>
              <a:tr h="507198">
                <a:tc>
                  <a:txBody>
                    <a:bodyPr/>
                    <a:lstStyle/>
                    <a:p>
                      <a:pPr algn="ctr"/>
                      <a:r>
                        <a:rPr kumimoji="1" lang="ja-JP" altLang="en-US" sz="2000" b="0" dirty="0">
                          <a:latin typeface="+mn-ea"/>
                          <a:ea typeface="+mn-ea"/>
                        </a:rPr>
                        <a:t>ふりがな</a:t>
                      </a:r>
                      <a:endParaRPr kumimoji="1" lang="en-US" altLang="ja-JP" sz="2000" b="0" dirty="0">
                        <a:latin typeface="+mn-ea"/>
                        <a:ea typeface="+mn-ea"/>
                      </a:endParaRPr>
                    </a:p>
                  </a:txBody>
                  <a:tcPr/>
                </a:tc>
                <a:tc>
                  <a:txBody>
                    <a:bodyPr/>
                    <a:lstStyle/>
                    <a:p>
                      <a:endParaRPr kumimoji="1" lang="ja-JP" altLang="en-US" sz="2000" dirty="0">
                        <a:latin typeface="+mn-ea"/>
                        <a:ea typeface="+mn-ea"/>
                      </a:endParaRPr>
                    </a:p>
                  </a:txBody>
                  <a:tcPr/>
                </a:tc>
                <a:extLst>
                  <a:ext uri="{0D108BD9-81ED-4DB2-BD59-A6C34878D82A}">
                    <a16:rowId xmlns:a16="http://schemas.microsoft.com/office/drawing/2014/main" val="2749400604"/>
                  </a:ext>
                </a:extLst>
              </a:tr>
              <a:tr h="1158952">
                <a:tc>
                  <a:txBody>
                    <a:bodyPr/>
                    <a:lstStyle/>
                    <a:p>
                      <a:pPr algn="ctr"/>
                      <a:endParaRPr kumimoji="1" lang="en-US" altLang="ja-JP" sz="2000" dirty="0">
                        <a:latin typeface="+mn-ea"/>
                        <a:ea typeface="+mn-ea"/>
                      </a:endParaRPr>
                    </a:p>
                    <a:p>
                      <a:pPr algn="ctr"/>
                      <a:r>
                        <a:rPr kumimoji="1" lang="ja-JP" altLang="en-US" sz="2000" dirty="0">
                          <a:latin typeface="+mn-ea"/>
                          <a:ea typeface="+mn-ea"/>
                        </a:rPr>
                        <a:t>氏名</a:t>
                      </a:r>
                    </a:p>
                  </a:txBody>
                  <a:tcPr/>
                </a:tc>
                <a:tc>
                  <a:txBody>
                    <a:bodyPr/>
                    <a:lstStyle/>
                    <a:p>
                      <a:endParaRPr kumimoji="1" lang="ja-JP" altLang="en-US" sz="2000" dirty="0">
                        <a:latin typeface="+mn-ea"/>
                        <a:ea typeface="+mn-ea"/>
                      </a:endParaRPr>
                    </a:p>
                  </a:txBody>
                  <a:tcPr/>
                </a:tc>
                <a:extLst>
                  <a:ext uri="{0D108BD9-81ED-4DB2-BD59-A6C34878D82A}">
                    <a16:rowId xmlns:a16="http://schemas.microsoft.com/office/drawing/2014/main" val="979433430"/>
                  </a:ext>
                </a:extLst>
              </a:tr>
              <a:tr h="795138">
                <a:tc>
                  <a:txBody>
                    <a:bodyPr/>
                    <a:lstStyle/>
                    <a:p>
                      <a:pPr algn="ctr">
                        <a:lnSpc>
                          <a:spcPct val="100000"/>
                        </a:lnSpc>
                      </a:pPr>
                      <a:r>
                        <a:rPr kumimoji="1" lang="ja-JP" altLang="en-US" sz="2000" dirty="0">
                          <a:latin typeface="+mn-ea"/>
                          <a:ea typeface="+mn-ea"/>
                        </a:rPr>
                        <a:t>支柱の受取り</a:t>
                      </a:r>
                      <a:endParaRPr kumimoji="1" lang="en-US" altLang="ja-JP" sz="2000" dirty="0">
                        <a:latin typeface="+mn-ea"/>
                        <a:ea typeface="+mn-ea"/>
                      </a:endParaRPr>
                    </a:p>
                  </a:txBody>
                  <a:tcPr anchor="ctr"/>
                </a:tc>
                <a:tc>
                  <a:txBody>
                    <a:bodyPr/>
                    <a:lstStyle/>
                    <a:p>
                      <a:pPr algn="l">
                        <a:lnSpc>
                          <a:spcPct val="100000"/>
                        </a:lnSpc>
                      </a:pPr>
                      <a:r>
                        <a:rPr kumimoji="1" lang="ja-JP" altLang="en-US" sz="1600" dirty="0">
                          <a:latin typeface="+mn-ea"/>
                          <a:ea typeface="+mn-ea"/>
                        </a:rPr>
                        <a:t>□　ゴーヤ育成モニターに初めて応募します</a:t>
                      </a:r>
                      <a:endParaRPr kumimoji="1" lang="en-US" altLang="ja-JP" sz="1600" dirty="0">
                        <a:latin typeface="+mn-ea"/>
                        <a:ea typeface="+mn-ea"/>
                      </a:endParaRPr>
                    </a:p>
                    <a:p>
                      <a:pPr algn="l">
                        <a:lnSpc>
                          <a:spcPct val="100000"/>
                        </a:lnSpc>
                      </a:pPr>
                      <a:r>
                        <a:rPr kumimoji="1" lang="ja-JP" altLang="en-US" sz="1600" dirty="0">
                          <a:latin typeface="+mn-ea"/>
                          <a:ea typeface="+mn-ea"/>
                        </a:rPr>
                        <a:t>□　２回以上応募しています</a:t>
                      </a:r>
                      <a:endParaRPr kumimoji="1" lang="en-US" altLang="ja-JP" sz="1600" dirty="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latin typeface="+mn-ea"/>
                          <a:ea typeface="+mn-ea"/>
                        </a:rPr>
                        <a:t>※</a:t>
                      </a:r>
                      <a:r>
                        <a:rPr kumimoji="1" lang="ja-JP" altLang="en-US" sz="1200" dirty="0">
                          <a:latin typeface="+mn-ea"/>
                          <a:ea typeface="+mn-ea"/>
                        </a:rPr>
                        <a:t>　支柱はゴーヤ育成モニターに初めて応募される方のみ配布</a:t>
                      </a:r>
                      <a:endParaRPr kumimoji="1" lang="en-US" altLang="ja-JP" sz="1200" dirty="0">
                        <a:latin typeface="+mn-ea"/>
                        <a:ea typeface="+mn-ea"/>
                      </a:endParaRPr>
                    </a:p>
                  </a:txBody>
                  <a:tcPr anchor="ctr"/>
                </a:tc>
                <a:extLst>
                  <a:ext uri="{0D108BD9-81ED-4DB2-BD59-A6C34878D82A}">
                    <a16:rowId xmlns:a16="http://schemas.microsoft.com/office/drawing/2014/main" val="2050708150"/>
                  </a:ext>
                </a:extLst>
              </a:tr>
              <a:tr h="507198">
                <a:tc rowSpan="2">
                  <a:txBody>
                    <a:bodyPr/>
                    <a:lstStyle/>
                    <a:p>
                      <a:pPr algn="ctr"/>
                      <a:r>
                        <a:rPr kumimoji="1" lang="ja-JP" altLang="en-US" sz="2000" dirty="0">
                          <a:latin typeface="+mn-ea"/>
                          <a:ea typeface="+mn-ea"/>
                        </a:rPr>
                        <a:t>住所</a:t>
                      </a:r>
                    </a:p>
                  </a:txBody>
                  <a:tcPr anchor="ctr"/>
                </a:tc>
                <a:tc>
                  <a:txBody>
                    <a:bodyPr/>
                    <a:lstStyle/>
                    <a:p>
                      <a:r>
                        <a:rPr kumimoji="1" lang="ja-JP" altLang="en-US" sz="2000" dirty="0">
                          <a:latin typeface="+mn-ea"/>
                          <a:ea typeface="+mn-ea"/>
                        </a:rPr>
                        <a:t>〒　　　　</a:t>
                      </a:r>
                    </a:p>
                  </a:txBody>
                  <a:tcPr/>
                </a:tc>
                <a:extLst>
                  <a:ext uri="{0D108BD9-81ED-4DB2-BD59-A6C34878D82A}">
                    <a16:rowId xmlns:a16="http://schemas.microsoft.com/office/drawing/2014/main" val="3940497284"/>
                  </a:ext>
                </a:extLst>
              </a:tr>
              <a:tr h="2434184">
                <a:tc vMerge="1">
                  <a:txBody>
                    <a:bodyPr/>
                    <a:lstStyle/>
                    <a:p>
                      <a:pPr algn="ctr"/>
                      <a:endParaRPr kumimoji="1" lang="ja-JP" altLang="en-US" dirty="0"/>
                    </a:p>
                  </a:txBody>
                  <a:tcPr/>
                </a:tc>
                <a:tc>
                  <a:txBody>
                    <a:bodyPr/>
                    <a:lstStyle/>
                    <a:p>
                      <a:r>
                        <a:rPr kumimoji="1" lang="ja-JP" altLang="en-US" sz="2000" dirty="0">
                          <a:latin typeface="+mn-ea"/>
                          <a:ea typeface="+mn-ea"/>
                        </a:rPr>
                        <a:t>東近江市</a:t>
                      </a:r>
                    </a:p>
                  </a:txBody>
                  <a:tcPr/>
                </a:tc>
                <a:extLst>
                  <a:ext uri="{0D108BD9-81ED-4DB2-BD59-A6C34878D82A}">
                    <a16:rowId xmlns:a16="http://schemas.microsoft.com/office/drawing/2014/main" val="1076343815"/>
                  </a:ext>
                </a:extLst>
              </a:tr>
              <a:tr h="1071637">
                <a:tc>
                  <a:txBody>
                    <a:bodyPr/>
                    <a:lstStyle/>
                    <a:p>
                      <a:pPr algn="ctr"/>
                      <a:r>
                        <a:rPr kumimoji="1" lang="ja-JP" altLang="en-US" sz="2000" dirty="0">
                          <a:latin typeface="+mn-ea"/>
                          <a:ea typeface="+mn-ea"/>
                        </a:rPr>
                        <a:t>電話番号</a:t>
                      </a:r>
                    </a:p>
                  </a:txBody>
                  <a:tcPr anchor="ctr"/>
                </a:tc>
                <a:tc>
                  <a:txBody>
                    <a:bodyPr/>
                    <a:lstStyle/>
                    <a:p>
                      <a:r>
                        <a:rPr kumimoji="1" lang="ja-JP" altLang="en-US" sz="2000" dirty="0">
                          <a:latin typeface="+mn-ea"/>
                          <a:ea typeface="+mn-ea"/>
                        </a:rPr>
                        <a:t>　　　</a:t>
                      </a:r>
                      <a:endParaRPr kumimoji="1" lang="en-US" altLang="ja-JP" sz="2000" dirty="0">
                        <a:latin typeface="+mn-ea"/>
                        <a:ea typeface="+mn-ea"/>
                      </a:endParaRPr>
                    </a:p>
                    <a:p>
                      <a:r>
                        <a:rPr kumimoji="1" lang="ja-JP" altLang="en-US" sz="2000" dirty="0">
                          <a:latin typeface="+mn-ea"/>
                          <a:ea typeface="+mn-ea"/>
                        </a:rPr>
                        <a:t>　　　　　　　　－　　　　　－</a:t>
                      </a:r>
                    </a:p>
                  </a:txBody>
                  <a:tcPr/>
                </a:tc>
                <a:extLst>
                  <a:ext uri="{0D108BD9-81ED-4DB2-BD59-A6C34878D82A}">
                    <a16:rowId xmlns:a16="http://schemas.microsoft.com/office/drawing/2014/main" val="125144867"/>
                  </a:ext>
                </a:extLst>
              </a:tr>
              <a:tr h="1104002">
                <a:tc>
                  <a:txBody>
                    <a:bodyPr/>
                    <a:lstStyle/>
                    <a:p>
                      <a:pPr algn="ctr"/>
                      <a:endParaRPr kumimoji="1" lang="en-US" altLang="ja-JP" sz="2000" dirty="0">
                        <a:latin typeface="+mn-ea"/>
                        <a:ea typeface="+mn-ea"/>
                      </a:endParaRPr>
                    </a:p>
                    <a:p>
                      <a:pPr algn="ctr"/>
                      <a:r>
                        <a:rPr kumimoji="1" lang="en-US" altLang="ja-JP" sz="2000" dirty="0">
                          <a:latin typeface="+mn-ea"/>
                          <a:ea typeface="+mn-ea"/>
                        </a:rPr>
                        <a:t>FAX</a:t>
                      </a:r>
                      <a:endParaRPr kumimoji="1" lang="ja-JP" altLang="en-US" sz="2000" dirty="0">
                        <a:latin typeface="+mn-ea"/>
                        <a:ea typeface="+mn-ea"/>
                      </a:endParaRPr>
                    </a:p>
                  </a:txBody>
                  <a:tcPr/>
                </a:tc>
                <a:tc>
                  <a:txBody>
                    <a:bodyPr/>
                    <a:lstStyle/>
                    <a:p>
                      <a:r>
                        <a:rPr kumimoji="1" lang="ja-JP" altLang="en-US" sz="2000" dirty="0">
                          <a:latin typeface="+mn-ea"/>
                          <a:ea typeface="+mn-ea"/>
                        </a:rPr>
                        <a:t>　　　</a:t>
                      </a:r>
                      <a:endParaRPr kumimoji="1" lang="en-US" altLang="ja-JP" sz="2000" dirty="0">
                        <a:latin typeface="+mn-ea"/>
                        <a:ea typeface="+mn-ea"/>
                      </a:endParaRPr>
                    </a:p>
                    <a:p>
                      <a:r>
                        <a:rPr kumimoji="1" lang="ja-JP" altLang="en-US" sz="2000" dirty="0">
                          <a:latin typeface="+mn-ea"/>
                          <a:ea typeface="+mn-ea"/>
                        </a:rPr>
                        <a:t>　　　　　　　　－　　　　　－</a:t>
                      </a:r>
                    </a:p>
                  </a:txBody>
                  <a:tcPr/>
                </a:tc>
                <a:extLst>
                  <a:ext uri="{0D108BD9-81ED-4DB2-BD59-A6C34878D82A}">
                    <a16:rowId xmlns:a16="http://schemas.microsoft.com/office/drawing/2014/main" val="4277799265"/>
                  </a:ext>
                </a:extLst>
              </a:tr>
            </a:tbl>
          </a:graphicData>
        </a:graphic>
      </p:graphicFrame>
      <p:sp>
        <p:nvSpPr>
          <p:cNvPr id="2" name="テキスト ボックス 1">
            <a:extLst>
              <a:ext uri="{FF2B5EF4-FFF2-40B4-BE49-F238E27FC236}">
                <a16:creationId xmlns:a16="http://schemas.microsoft.com/office/drawing/2014/main" id="{8FDCD57D-F372-4255-B7B7-860B25F9B3F1}"/>
              </a:ext>
            </a:extLst>
          </p:cNvPr>
          <p:cNvSpPr txBox="1"/>
          <p:nvPr/>
        </p:nvSpPr>
        <p:spPr>
          <a:xfrm>
            <a:off x="1520783" y="9361457"/>
            <a:ext cx="3816425" cy="400110"/>
          </a:xfrm>
          <a:prstGeom prst="rect">
            <a:avLst/>
          </a:prstGeom>
          <a:noFill/>
        </p:spPr>
        <p:txBody>
          <a:bodyPr wrap="square" rtlCol="0">
            <a:spAutoFit/>
          </a:bodyPr>
          <a:lstStyle/>
          <a:p>
            <a:r>
              <a:rPr lang="ja-JP" altLang="en-US" sz="2000" dirty="0">
                <a:latin typeface="+mn-ea"/>
              </a:rPr>
              <a:t>お申込み先　ＦＡＸ　</a:t>
            </a:r>
            <a:r>
              <a:rPr lang="en-US" altLang="ja-JP" sz="2000" dirty="0">
                <a:latin typeface="+mn-ea"/>
                <a:cs typeface="メイリオ" pitchFamily="50" charset="-128"/>
              </a:rPr>
              <a:t>0748-24-5692 </a:t>
            </a:r>
            <a:r>
              <a:rPr lang="ja-JP" altLang="en-US" sz="2000" dirty="0"/>
              <a:t>　</a:t>
            </a:r>
            <a:endParaRPr kumimoji="1" lang="ja-JP" altLang="en-US" sz="2000" dirty="0"/>
          </a:p>
        </p:txBody>
      </p:sp>
    </p:spTree>
    <p:extLst>
      <p:ext uri="{BB962C8B-B14F-4D97-AF65-F5344CB8AC3E}">
        <p14:creationId xmlns:p14="http://schemas.microsoft.com/office/powerpoint/2010/main" val="220605406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5710</TotalTime>
  <Words>462</Words>
  <Application>Microsoft Office PowerPoint</Application>
  <PresentationFormat>A4 210 x 297 mm</PresentationFormat>
  <Paragraphs>75</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HGP創英角ﾎﾟｯﾌﾟ体</vt:lpstr>
      <vt:lpstr>HGS創英角ﾎﾟｯﾌﾟ体</vt:lpstr>
      <vt:lpstr>HG創英角ﾎﾟｯﾌﾟ体</vt:lpstr>
      <vt:lpstr>ＭＳ ゴシック</vt:lpstr>
      <vt:lpstr>メイリオ</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ｶﾄｳ ﾔﾖｲ</dc:creator>
  <cp:lastModifiedBy>ﾌｼﾞﾓﾘ ｼﾞｭﾝｲﾁ</cp:lastModifiedBy>
  <cp:revision>294</cp:revision>
  <cp:lastPrinted>2026-03-13T08:35:05Z</cp:lastPrinted>
  <dcterms:created xsi:type="dcterms:W3CDTF">2016-04-11T08:00:56Z</dcterms:created>
  <dcterms:modified xsi:type="dcterms:W3CDTF">2026-03-13T08:52:59Z</dcterms:modified>
</cp:coreProperties>
</file>