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80" d="100"/>
          <a:sy n="80" d="100"/>
        </p:scale>
        <p:origin x="1476" y="-1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543EC03-C840-4DA6-ADB3-17DD4C7B0CE2}" type="datetimeFigureOut">
              <a:rPr kumimoji="1" lang="ja-JP" altLang="en-US" smtClean="0"/>
              <a:t>2026/5/13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BBBF141-FAF7-4382-8507-6F7EA7C5F0ED}" type="slidenum">
              <a:rPr kumimoji="1" lang="ja-JP" altLang="en-US" smtClean="0"/>
              <a:t>‹#›</a:t>
            </a:fld>
            <a:endParaRPr kumimoji="1" lang="ja-JP" altLang="en-US"/>
          </a:p>
        </p:txBody>
      </p:sp>
    </p:spTree>
    <p:extLst>
      <p:ext uri="{BB962C8B-B14F-4D97-AF65-F5344CB8AC3E}">
        <p14:creationId xmlns:p14="http://schemas.microsoft.com/office/powerpoint/2010/main" val="3639861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543EC03-C840-4DA6-ADB3-17DD4C7B0CE2}" type="datetimeFigureOut">
              <a:rPr kumimoji="1" lang="ja-JP" altLang="en-US" smtClean="0"/>
              <a:t>2026/5/13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BBBF141-FAF7-4382-8507-6F7EA7C5F0ED}" type="slidenum">
              <a:rPr kumimoji="1" lang="ja-JP" altLang="en-US" smtClean="0"/>
              <a:t>‹#›</a:t>
            </a:fld>
            <a:endParaRPr kumimoji="1" lang="ja-JP" altLang="en-US"/>
          </a:p>
        </p:txBody>
      </p:sp>
    </p:spTree>
    <p:extLst>
      <p:ext uri="{BB962C8B-B14F-4D97-AF65-F5344CB8AC3E}">
        <p14:creationId xmlns:p14="http://schemas.microsoft.com/office/powerpoint/2010/main" val="2276792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543EC03-C840-4DA6-ADB3-17DD4C7B0CE2}" type="datetimeFigureOut">
              <a:rPr kumimoji="1" lang="ja-JP" altLang="en-US" smtClean="0"/>
              <a:t>2026/5/13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BBBF141-FAF7-4382-8507-6F7EA7C5F0ED}" type="slidenum">
              <a:rPr kumimoji="1" lang="ja-JP" altLang="en-US" smtClean="0"/>
              <a:t>‹#›</a:t>
            </a:fld>
            <a:endParaRPr kumimoji="1" lang="ja-JP" altLang="en-US"/>
          </a:p>
        </p:txBody>
      </p:sp>
    </p:spTree>
    <p:extLst>
      <p:ext uri="{BB962C8B-B14F-4D97-AF65-F5344CB8AC3E}">
        <p14:creationId xmlns:p14="http://schemas.microsoft.com/office/powerpoint/2010/main" val="103788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543EC03-C840-4DA6-ADB3-17DD4C7B0CE2}" type="datetimeFigureOut">
              <a:rPr kumimoji="1" lang="ja-JP" altLang="en-US" smtClean="0"/>
              <a:t>2026/5/13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BBBF141-FAF7-4382-8507-6F7EA7C5F0ED}" type="slidenum">
              <a:rPr kumimoji="1" lang="ja-JP" altLang="en-US" smtClean="0"/>
              <a:t>‹#›</a:t>
            </a:fld>
            <a:endParaRPr kumimoji="1" lang="ja-JP" altLang="en-US"/>
          </a:p>
        </p:txBody>
      </p:sp>
    </p:spTree>
    <p:extLst>
      <p:ext uri="{BB962C8B-B14F-4D97-AF65-F5344CB8AC3E}">
        <p14:creationId xmlns:p14="http://schemas.microsoft.com/office/powerpoint/2010/main" val="726480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543EC03-C840-4DA6-ADB3-17DD4C7B0CE2}" type="datetimeFigureOut">
              <a:rPr kumimoji="1" lang="ja-JP" altLang="en-US" smtClean="0"/>
              <a:t>2026/5/13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BBBF141-FAF7-4382-8507-6F7EA7C5F0ED}" type="slidenum">
              <a:rPr kumimoji="1" lang="ja-JP" altLang="en-US" smtClean="0"/>
              <a:t>‹#›</a:t>
            </a:fld>
            <a:endParaRPr kumimoji="1" lang="ja-JP" altLang="en-US"/>
          </a:p>
        </p:txBody>
      </p:sp>
    </p:spTree>
    <p:extLst>
      <p:ext uri="{BB962C8B-B14F-4D97-AF65-F5344CB8AC3E}">
        <p14:creationId xmlns:p14="http://schemas.microsoft.com/office/powerpoint/2010/main" val="2355895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543EC03-C840-4DA6-ADB3-17DD4C7B0CE2}" type="datetimeFigureOut">
              <a:rPr kumimoji="1" lang="ja-JP" altLang="en-US" smtClean="0"/>
              <a:t>2026/5/13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BBBF141-FAF7-4382-8507-6F7EA7C5F0ED}" type="slidenum">
              <a:rPr kumimoji="1" lang="ja-JP" altLang="en-US" smtClean="0"/>
              <a:t>‹#›</a:t>
            </a:fld>
            <a:endParaRPr kumimoji="1" lang="ja-JP" altLang="en-US"/>
          </a:p>
        </p:txBody>
      </p:sp>
    </p:spTree>
    <p:extLst>
      <p:ext uri="{BB962C8B-B14F-4D97-AF65-F5344CB8AC3E}">
        <p14:creationId xmlns:p14="http://schemas.microsoft.com/office/powerpoint/2010/main" val="1257646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543EC03-C840-4DA6-ADB3-17DD4C7B0CE2}" type="datetimeFigureOut">
              <a:rPr kumimoji="1" lang="ja-JP" altLang="en-US" smtClean="0"/>
              <a:t>2026/5/13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BBBF141-FAF7-4382-8507-6F7EA7C5F0ED}" type="slidenum">
              <a:rPr kumimoji="1" lang="ja-JP" altLang="en-US" smtClean="0"/>
              <a:t>‹#›</a:t>
            </a:fld>
            <a:endParaRPr kumimoji="1" lang="ja-JP" altLang="en-US"/>
          </a:p>
        </p:txBody>
      </p:sp>
    </p:spTree>
    <p:extLst>
      <p:ext uri="{BB962C8B-B14F-4D97-AF65-F5344CB8AC3E}">
        <p14:creationId xmlns:p14="http://schemas.microsoft.com/office/powerpoint/2010/main" val="899187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543EC03-C840-4DA6-ADB3-17DD4C7B0CE2}" type="datetimeFigureOut">
              <a:rPr kumimoji="1" lang="ja-JP" altLang="en-US" smtClean="0"/>
              <a:t>2026/5/13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BBBF141-FAF7-4382-8507-6F7EA7C5F0ED}" type="slidenum">
              <a:rPr kumimoji="1" lang="ja-JP" altLang="en-US" smtClean="0"/>
              <a:t>‹#›</a:t>
            </a:fld>
            <a:endParaRPr kumimoji="1" lang="ja-JP" altLang="en-US"/>
          </a:p>
        </p:txBody>
      </p:sp>
    </p:spTree>
    <p:extLst>
      <p:ext uri="{BB962C8B-B14F-4D97-AF65-F5344CB8AC3E}">
        <p14:creationId xmlns:p14="http://schemas.microsoft.com/office/powerpoint/2010/main" val="3962314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43EC03-C840-4DA6-ADB3-17DD4C7B0CE2}" type="datetimeFigureOut">
              <a:rPr kumimoji="1" lang="ja-JP" altLang="en-US" smtClean="0"/>
              <a:t>2026/5/13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BBBF141-FAF7-4382-8507-6F7EA7C5F0ED}" type="slidenum">
              <a:rPr kumimoji="1" lang="ja-JP" altLang="en-US" smtClean="0"/>
              <a:t>‹#›</a:t>
            </a:fld>
            <a:endParaRPr kumimoji="1" lang="ja-JP" altLang="en-US"/>
          </a:p>
        </p:txBody>
      </p:sp>
    </p:spTree>
    <p:extLst>
      <p:ext uri="{BB962C8B-B14F-4D97-AF65-F5344CB8AC3E}">
        <p14:creationId xmlns:p14="http://schemas.microsoft.com/office/powerpoint/2010/main" val="3345146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543EC03-C840-4DA6-ADB3-17DD4C7B0CE2}" type="datetimeFigureOut">
              <a:rPr kumimoji="1" lang="ja-JP" altLang="en-US" smtClean="0"/>
              <a:t>2026/5/13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BBBF141-FAF7-4382-8507-6F7EA7C5F0ED}" type="slidenum">
              <a:rPr kumimoji="1" lang="ja-JP" altLang="en-US" smtClean="0"/>
              <a:t>‹#›</a:t>
            </a:fld>
            <a:endParaRPr kumimoji="1" lang="ja-JP" altLang="en-US"/>
          </a:p>
        </p:txBody>
      </p:sp>
    </p:spTree>
    <p:extLst>
      <p:ext uri="{BB962C8B-B14F-4D97-AF65-F5344CB8AC3E}">
        <p14:creationId xmlns:p14="http://schemas.microsoft.com/office/powerpoint/2010/main" val="1319557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543EC03-C840-4DA6-ADB3-17DD4C7B0CE2}" type="datetimeFigureOut">
              <a:rPr kumimoji="1" lang="ja-JP" altLang="en-US" smtClean="0"/>
              <a:t>2026/5/13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BBBF141-FAF7-4382-8507-6F7EA7C5F0ED}" type="slidenum">
              <a:rPr kumimoji="1" lang="ja-JP" altLang="en-US" smtClean="0"/>
              <a:t>‹#›</a:t>
            </a:fld>
            <a:endParaRPr kumimoji="1" lang="ja-JP" altLang="en-US"/>
          </a:p>
        </p:txBody>
      </p:sp>
    </p:spTree>
    <p:extLst>
      <p:ext uri="{BB962C8B-B14F-4D97-AF65-F5344CB8AC3E}">
        <p14:creationId xmlns:p14="http://schemas.microsoft.com/office/powerpoint/2010/main" val="595132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1543EC03-C840-4DA6-ADB3-17DD4C7B0CE2}" type="datetimeFigureOut">
              <a:rPr kumimoji="1" lang="ja-JP" altLang="en-US" smtClean="0"/>
              <a:t>2026/5/13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FBBBF141-FAF7-4382-8507-6F7EA7C5F0ED}" type="slidenum">
              <a:rPr kumimoji="1" lang="ja-JP" altLang="en-US" smtClean="0"/>
              <a:t>‹#›</a:t>
            </a:fld>
            <a:endParaRPr kumimoji="1" lang="ja-JP" altLang="en-US"/>
          </a:p>
        </p:txBody>
      </p:sp>
    </p:spTree>
    <p:extLst>
      <p:ext uri="{BB962C8B-B14F-4D97-AF65-F5344CB8AC3E}">
        <p14:creationId xmlns:p14="http://schemas.microsoft.com/office/powerpoint/2010/main" val="28138727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正方形/長方形 22">
            <a:extLst>
              <a:ext uri="{FF2B5EF4-FFF2-40B4-BE49-F238E27FC236}">
                <a16:creationId xmlns:a16="http://schemas.microsoft.com/office/drawing/2014/main" id="{47FBDDBC-605E-3022-D896-F192648E7899}"/>
              </a:ext>
            </a:extLst>
          </p:cNvPr>
          <p:cNvSpPr/>
          <p:nvPr/>
        </p:nvSpPr>
        <p:spPr>
          <a:xfrm>
            <a:off x="-18045" y="-26762"/>
            <a:ext cx="6858000" cy="823923"/>
          </a:xfrm>
          <a:prstGeom prst="rect">
            <a:avLst/>
          </a:prstGeom>
          <a:solidFill>
            <a:schemeClr val="accent2">
              <a:lumMod val="20000"/>
              <a:lumOff val="80000"/>
            </a:schemeClr>
          </a:solidFill>
          <a:ln>
            <a:solidFill>
              <a:schemeClr val="accent2">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四角形: 角を丸くする 21">
            <a:extLst>
              <a:ext uri="{FF2B5EF4-FFF2-40B4-BE49-F238E27FC236}">
                <a16:creationId xmlns:a16="http://schemas.microsoft.com/office/drawing/2014/main" id="{0145D532-9A1D-354D-69DB-AF80104912BF}"/>
              </a:ext>
            </a:extLst>
          </p:cNvPr>
          <p:cNvSpPr/>
          <p:nvPr/>
        </p:nvSpPr>
        <p:spPr>
          <a:xfrm>
            <a:off x="149462" y="6084263"/>
            <a:ext cx="6606878" cy="3086241"/>
          </a:xfrm>
          <a:prstGeom prst="roundRect">
            <a:avLst/>
          </a:prstGeom>
          <a:no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四角形: 角を丸くする 20">
            <a:extLst>
              <a:ext uri="{FF2B5EF4-FFF2-40B4-BE49-F238E27FC236}">
                <a16:creationId xmlns:a16="http://schemas.microsoft.com/office/drawing/2014/main" id="{8B5FF4BA-32D7-15C3-83EB-E9B13D697A5F}"/>
              </a:ext>
            </a:extLst>
          </p:cNvPr>
          <p:cNvSpPr/>
          <p:nvPr/>
        </p:nvSpPr>
        <p:spPr>
          <a:xfrm>
            <a:off x="385777" y="5949961"/>
            <a:ext cx="938132" cy="392839"/>
          </a:xfrm>
          <a:prstGeom prst="round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四角形: 角を丸くする 19">
            <a:extLst>
              <a:ext uri="{FF2B5EF4-FFF2-40B4-BE49-F238E27FC236}">
                <a16:creationId xmlns:a16="http://schemas.microsoft.com/office/drawing/2014/main" id="{E99BED8F-99FE-622B-B809-5D32A6F0B8FC}"/>
              </a:ext>
            </a:extLst>
          </p:cNvPr>
          <p:cNvSpPr/>
          <p:nvPr/>
        </p:nvSpPr>
        <p:spPr>
          <a:xfrm>
            <a:off x="154547" y="3748472"/>
            <a:ext cx="6640285" cy="2040828"/>
          </a:xfrm>
          <a:prstGeom prst="roundRect">
            <a:avLst/>
          </a:prstGeom>
          <a:no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四角形: 角を丸くする 18">
            <a:extLst>
              <a:ext uri="{FF2B5EF4-FFF2-40B4-BE49-F238E27FC236}">
                <a16:creationId xmlns:a16="http://schemas.microsoft.com/office/drawing/2014/main" id="{5BD76B42-FE11-94C9-B4CA-FB38E226E062}"/>
              </a:ext>
            </a:extLst>
          </p:cNvPr>
          <p:cNvSpPr/>
          <p:nvPr/>
        </p:nvSpPr>
        <p:spPr>
          <a:xfrm>
            <a:off x="364974" y="3574106"/>
            <a:ext cx="887386" cy="305891"/>
          </a:xfrm>
          <a:prstGeom prst="round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6011B6E0-8607-C073-48B2-C80EC534C717}"/>
              </a:ext>
            </a:extLst>
          </p:cNvPr>
          <p:cNvSpPr/>
          <p:nvPr/>
        </p:nvSpPr>
        <p:spPr>
          <a:xfrm>
            <a:off x="0" y="9310049"/>
            <a:ext cx="6858000" cy="631356"/>
          </a:xfrm>
          <a:prstGeom prst="rect">
            <a:avLst/>
          </a:prstGeom>
          <a:solidFill>
            <a:schemeClr val="accent2">
              <a:lumMod val="20000"/>
              <a:lumOff val="80000"/>
            </a:schemeClr>
          </a:solidFill>
          <a:ln>
            <a:solidFill>
              <a:schemeClr val="accent2">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E29EB41A-EA2E-9C12-8C86-FC2861CD2060}"/>
              </a:ext>
            </a:extLst>
          </p:cNvPr>
          <p:cNvSpPr/>
          <p:nvPr/>
        </p:nvSpPr>
        <p:spPr>
          <a:xfrm>
            <a:off x="185406" y="1609297"/>
            <a:ext cx="6640285" cy="1862622"/>
          </a:xfrm>
          <a:prstGeom prst="roundRect">
            <a:avLst/>
          </a:prstGeom>
          <a:no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四角形: 角を丸くする 15">
            <a:extLst>
              <a:ext uri="{FF2B5EF4-FFF2-40B4-BE49-F238E27FC236}">
                <a16:creationId xmlns:a16="http://schemas.microsoft.com/office/drawing/2014/main" id="{38EBC44D-D6E2-9C61-5C38-833C8826EADB}"/>
              </a:ext>
            </a:extLst>
          </p:cNvPr>
          <p:cNvSpPr/>
          <p:nvPr/>
        </p:nvSpPr>
        <p:spPr>
          <a:xfrm>
            <a:off x="340904" y="1492579"/>
            <a:ext cx="736964" cy="320066"/>
          </a:xfrm>
          <a:prstGeom prst="round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721376E9-FE2A-8975-37F0-97C75B55FEDD}"/>
              </a:ext>
            </a:extLst>
          </p:cNvPr>
          <p:cNvSpPr txBox="1"/>
          <p:nvPr/>
        </p:nvSpPr>
        <p:spPr>
          <a:xfrm>
            <a:off x="324834" y="1510903"/>
            <a:ext cx="1027134" cy="338554"/>
          </a:xfrm>
          <a:prstGeom prst="rect">
            <a:avLst/>
          </a:prstGeom>
          <a:noFill/>
          <a:ln>
            <a:noFill/>
          </a:ln>
        </p:spPr>
        <p:txBody>
          <a:bodyPr wrap="square" rtlCol="0">
            <a:spAutoFit/>
          </a:bodyPr>
          <a:lstStyle/>
          <a:p>
            <a:r>
              <a:rPr kumimoji="1" lang="ja-JP" altLang="en-US" sz="1600" dirty="0"/>
              <a:t>対象者</a:t>
            </a:r>
          </a:p>
        </p:txBody>
      </p:sp>
      <p:sp>
        <p:nvSpPr>
          <p:cNvPr id="4" name="テキスト ボックス 3">
            <a:extLst>
              <a:ext uri="{FF2B5EF4-FFF2-40B4-BE49-F238E27FC236}">
                <a16:creationId xmlns:a16="http://schemas.microsoft.com/office/drawing/2014/main" id="{DEBF838D-C553-68D8-CC1C-D6EC049C826B}"/>
              </a:ext>
            </a:extLst>
          </p:cNvPr>
          <p:cNvSpPr txBox="1"/>
          <p:nvPr/>
        </p:nvSpPr>
        <p:spPr>
          <a:xfrm>
            <a:off x="209463" y="2105104"/>
            <a:ext cx="6433457" cy="1384995"/>
          </a:xfrm>
          <a:prstGeom prst="rect">
            <a:avLst/>
          </a:prstGeom>
          <a:noFill/>
        </p:spPr>
        <p:txBody>
          <a:bodyPr wrap="square" rtlCol="0">
            <a:spAutoFit/>
          </a:bodyPr>
          <a:lstStyle/>
          <a:p>
            <a:r>
              <a:rPr kumimoji="1" lang="ja-JP" altLang="en-US" sz="1400" dirty="0"/>
              <a:t>・初回産科受診日及び助成金の申請日時点において、東近江市に住民登録を有</a:t>
            </a:r>
            <a:endParaRPr kumimoji="1" lang="en-US" altLang="ja-JP" sz="1400" dirty="0"/>
          </a:p>
          <a:p>
            <a:r>
              <a:rPr kumimoji="1" lang="ja-JP" altLang="en-US" sz="1400" dirty="0"/>
              <a:t>　する人</a:t>
            </a:r>
            <a:endParaRPr kumimoji="1" lang="en-US" altLang="ja-JP" sz="1400" dirty="0"/>
          </a:p>
          <a:p>
            <a:r>
              <a:rPr kumimoji="1" lang="ja-JP" altLang="en-US" sz="1400" dirty="0"/>
              <a:t>・当該年度の市町村民税非課税世帯または生活保護を受けている人</a:t>
            </a:r>
            <a:endParaRPr kumimoji="1" lang="en-US" altLang="ja-JP" sz="1400" dirty="0"/>
          </a:p>
          <a:p>
            <a:r>
              <a:rPr kumimoji="1" lang="ja-JP" altLang="en-US" sz="1400" dirty="0"/>
              <a:t>・所得の状況を確認するため、世帯の課税状況等の確認に同意している人</a:t>
            </a:r>
            <a:endParaRPr kumimoji="1" lang="en-US" altLang="ja-JP" sz="1400" dirty="0"/>
          </a:p>
          <a:p>
            <a:r>
              <a:rPr kumimoji="1" lang="ja-JP" altLang="en-US" sz="1400" dirty="0"/>
              <a:t>・受診医療機関等の関係機関と東近江市が妊婦の支援のために必要となる情報　</a:t>
            </a:r>
            <a:endParaRPr kumimoji="1" lang="en-US" altLang="ja-JP" sz="1400" dirty="0"/>
          </a:p>
          <a:p>
            <a:r>
              <a:rPr kumimoji="1" lang="ja-JP" altLang="en-US" sz="1400" dirty="0"/>
              <a:t>　を共有することに同意している人</a:t>
            </a:r>
            <a:endParaRPr kumimoji="1" lang="en-US" altLang="ja-JP" sz="1400" dirty="0"/>
          </a:p>
        </p:txBody>
      </p:sp>
      <p:sp>
        <p:nvSpPr>
          <p:cNvPr id="5" name="テキスト ボックス 4">
            <a:extLst>
              <a:ext uri="{FF2B5EF4-FFF2-40B4-BE49-F238E27FC236}">
                <a16:creationId xmlns:a16="http://schemas.microsoft.com/office/drawing/2014/main" id="{D5B39223-E93D-E4E7-100C-A19D1850E291}"/>
              </a:ext>
            </a:extLst>
          </p:cNvPr>
          <p:cNvSpPr txBox="1"/>
          <p:nvPr/>
        </p:nvSpPr>
        <p:spPr>
          <a:xfrm>
            <a:off x="429596" y="3576444"/>
            <a:ext cx="876232" cy="338554"/>
          </a:xfrm>
          <a:prstGeom prst="rect">
            <a:avLst/>
          </a:prstGeom>
          <a:noFill/>
        </p:spPr>
        <p:txBody>
          <a:bodyPr wrap="square" rtlCol="0">
            <a:spAutoFit/>
          </a:bodyPr>
          <a:lstStyle/>
          <a:p>
            <a:r>
              <a:rPr kumimoji="1" lang="ja-JP" altLang="en-US" sz="1600" dirty="0"/>
              <a:t>助成額</a:t>
            </a:r>
          </a:p>
        </p:txBody>
      </p:sp>
      <p:sp>
        <p:nvSpPr>
          <p:cNvPr id="6" name="テキスト ボックス 5">
            <a:extLst>
              <a:ext uri="{FF2B5EF4-FFF2-40B4-BE49-F238E27FC236}">
                <a16:creationId xmlns:a16="http://schemas.microsoft.com/office/drawing/2014/main" id="{C1477E40-0F37-A856-89D3-D0608E5B3093}"/>
              </a:ext>
            </a:extLst>
          </p:cNvPr>
          <p:cNvSpPr txBox="1"/>
          <p:nvPr/>
        </p:nvSpPr>
        <p:spPr>
          <a:xfrm>
            <a:off x="324834" y="4197597"/>
            <a:ext cx="6413606" cy="1384995"/>
          </a:xfrm>
          <a:prstGeom prst="rect">
            <a:avLst/>
          </a:prstGeom>
          <a:noFill/>
        </p:spPr>
        <p:txBody>
          <a:bodyPr wrap="square" rtlCol="0">
            <a:spAutoFit/>
          </a:bodyPr>
          <a:lstStyle/>
          <a:p>
            <a:r>
              <a:rPr kumimoji="1" lang="en-US" altLang="ja-JP" sz="1400" dirty="0"/>
              <a:t>※</a:t>
            </a:r>
            <a:r>
              <a:rPr kumimoji="1" lang="ja-JP" altLang="en-US" sz="1400" dirty="0"/>
              <a:t>実際に支払った費用と上限額を比較して、低い金額が助成額となります。</a:t>
            </a:r>
            <a:endParaRPr kumimoji="1" lang="en-US" altLang="ja-JP" sz="1400" dirty="0"/>
          </a:p>
          <a:p>
            <a:r>
              <a:rPr kumimoji="1" lang="en-US" altLang="ja-JP" sz="1400" dirty="0"/>
              <a:t>※</a:t>
            </a:r>
            <a:r>
              <a:rPr kumimoji="1" lang="ja-JP" altLang="en-US" sz="1400" dirty="0"/>
              <a:t>費用が上限額を超えた場合は、自己負担となります。</a:t>
            </a:r>
            <a:endParaRPr kumimoji="1" lang="en-US" altLang="ja-JP" sz="1400" dirty="0"/>
          </a:p>
          <a:p>
            <a:r>
              <a:rPr kumimoji="1" lang="en-US" altLang="ja-JP" sz="1400" dirty="0"/>
              <a:t>※</a:t>
            </a:r>
            <a:r>
              <a:rPr kumimoji="1" lang="ja-JP" altLang="en-US" sz="1400" dirty="0"/>
              <a:t>助成対象となる費用は、令和８年４月１日以降、産科医療機関において保険</a:t>
            </a:r>
            <a:endParaRPr kumimoji="1" lang="en-US" altLang="ja-JP" sz="1400" dirty="0"/>
          </a:p>
          <a:p>
            <a:r>
              <a:rPr kumimoji="1" lang="ja-JP" altLang="en-US" sz="1400" dirty="0"/>
              <a:t>　外診療で行った妊娠判定に要する診察（問診及び内診を含む）、尿検査、超　</a:t>
            </a:r>
            <a:endParaRPr kumimoji="1" lang="en-US" altLang="ja-JP" sz="1400" dirty="0"/>
          </a:p>
          <a:p>
            <a:r>
              <a:rPr kumimoji="1" lang="ja-JP" altLang="en-US" sz="1400" dirty="0"/>
              <a:t>　音波検査等（産科医療機関が必要と判断した場合に限る）の費用</a:t>
            </a:r>
            <a:endParaRPr kumimoji="1" lang="en-US" altLang="ja-JP" sz="1400" dirty="0"/>
          </a:p>
          <a:p>
            <a:r>
              <a:rPr kumimoji="1" lang="en-US" altLang="ja-JP" sz="1400" dirty="0"/>
              <a:t>※</a:t>
            </a:r>
            <a:r>
              <a:rPr kumimoji="1" lang="ja-JP" altLang="en-US" sz="1400" dirty="0"/>
              <a:t>同一対象者に対する助成は、１回の妊娠につき初回の産科受診に限ります</a:t>
            </a:r>
          </a:p>
        </p:txBody>
      </p:sp>
      <p:sp>
        <p:nvSpPr>
          <p:cNvPr id="7" name="テキスト ボックス 6">
            <a:extLst>
              <a:ext uri="{FF2B5EF4-FFF2-40B4-BE49-F238E27FC236}">
                <a16:creationId xmlns:a16="http://schemas.microsoft.com/office/drawing/2014/main" id="{7008A93E-574B-F494-8B1D-8B81C39063DB}"/>
              </a:ext>
            </a:extLst>
          </p:cNvPr>
          <p:cNvSpPr txBox="1"/>
          <p:nvPr/>
        </p:nvSpPr>
        <p:spPr>
          <a:xfrm>
            <a:off x="91380" y="9350995"/>
            <a:ext cx="6766620" cy="584775"/>
          </a:xfrm>
          <a:prstGeom prst="rect">
            <a:avLst/>
          </a:prstGeom>
          <a:noFill/>
        </p:spPr>
        <p:txBody>
          <a:bodyPr wrap="square" rtlCol="0">
            <a:spAutoFit/>
          </a:bodyPr>
          <a:lstStyle/>
          <a:p>
            <a:r>
              <a:rPr kumimoji="1" lang="en-US" altLang="ja-JP" sz="1600" b="1" dirty="0"/>
              <a:t>【</a:t>
            </a:r>
            <a:r>
              <a:rPr kumimoji="1" lang="ja-JP" altLang="en-US" sz="1600" b="1" dirty="0"/>
              <a:t>問合せ先</a:t>
            </a:r>
            <a:r>
              <a:rPr kumimoji="1" lang="en-US" altLang="ja-JP" sz="1600" b="1" dirty="0"/>
              <a:t>】</a:t>
            </a:r>
          </a:p>
          <a:p>
            <a:r>
              <a:rPr kumimoji="1" lang="ja-JP" altLang="en-US" sz="1600" b="1" dirty="0"/>
              <a:t>　東近江市保健センター　</a:t>
            </a:r>
            <a:r>
              <a:rPr kumimoji="1" lang="en-US" altLang="ja-JP" sz="1600" b="1" dirty="0"/>
              <a:t>IP</a:t>
            </a:r>
            <a:r>
              <a:rPr kumimoji="1" lang="ja-JP" altLang="en-US" sz="1600" b="1" dirty="0"/>
              <a:t>☏：</a:t>
            </a:r>
            <a:r>
              <a:rPr kumimoji="1" lang="en-US" altLang="ja-JP" sz="1600" b="1" dirty="0"/>
              <a:t>050-5801-5050</a:t>
            </a:r>
            <a:r>
              <a:rPr kumimoji="1" lang="ja-JP" altLang="en-US" sz="1600" b="1" dirty="0"/>
              <a:t>　☏：</a:t>
            </a:r>
            <a:r>
              <a:rPr kumimoji="1" lang="en-US" altLang="ja-JP" sz="1600" b="1" dirty="0"/>
              <a:t>0748-23-5050</a:t>
            </a:r>
            <a:endParaRPr kumimoji="1" lang="ja-JP" altLang="en-US" sz="1600" b="1" dirty="0"/>
          </a:p>
        </p:txBody>
      </p:sp>
      <p:sp>
        <p:nvSpPr>
          <p:cNvPr id="8" name="テキスト ボックス 7">
            <a:extLst>
              <a:ext uri="{FF2B5EF4-FFF2-40B4-BE49-F238E27FC236}">
                <a16:creationId xmlns:a16="http://schemas.microsoft.com/office/drawing/2014/main" id="{2E0E75AB-6BB9-D5F8-1F78-42FF875CABB5}"/>
              </a:ext>
            </a:extLst>
          </p:cNvPr>
          <p:cNvSpPr txBox="1"/>
          <p:nvPr/>
        </p:nvSpPr>
        <p:spPr>
          <a:xfrm>
            <a:off x="1146662" y="7110"/>
            <a:ext cx="6433457" cy="830997"/>
          </a:xfrm>
          <a:prstGeom prst="rect">
            <a:avLst/>
          </a:prstGeom>
          <a:noFill/>
        </p:spPr>
        <p:txBody>
          <a:bodyPr wrap="square" rtlCol="0">
            <a:spAutoFit/>
          </a:bodyPr>
          <a:lstStyle/>
          <a:p>
            <a:r>
              <a:rPr kumimoji="1" lang="ja-JP" altLang="en-US" sz="2400" b="1" dirty="0"/>
              <a:t>東近江市低所得の妊婦に対する</a:t>
            </a:r>
            <a:endParaRPr kumimoji="1" lang="en-US" altLang="ja-JP" sz="2400" b="1" dirty="0"/>
          </a:p>
          <a:p>
            <a:r>
              <a:rPr kumimoji="1" lang="ja-JP" altLang="en-US" sz="2400" b="1" dirty="0"/>
              <a:t>初回産科受診料助成金のご案内</a:t>
            </a:r>
          </a:p>
        </p:txBody>
      </p:sp>
      <p:sp>
        <p:nvSpPr>
          <p:cNvPr id="9" name="テキスト ボックス 8">
            <a:extLst>
              <a:ext uri="{FF2B5EF4-FFF2-40B4-BE49-F238E27FC236}">
                <a16:creationId xmlns:a16="http://schemas.microsoft.com/office/drawing/2014/main" id="{F154C857-7E0D-1C19-8EB4-E02023380C34}"/>
              </a:ext>
            </a:extLst>
          </p:cNvPr>
          <p:cNvSpPr txBox="1"/>
          <p:nvPr/>
        </p:nvSpPr>
        <p:spPr>
          <a:xfrm>
            <a:off x="86296" y="908488"/>
            <a:ext cx="6766620" cy="523220"/>
          </a:xfrm>
          <a:prstGeom prst="rect">
            <a:avLst/>
          </a:prstGeom>
          <a:noFill/>
        </p:spPr>
        <p:txBody>
          <a:bodyPr wrap="square" rtlCol="0">
            <a:spAutoFit/>
          </a:bodyPr>
          <a:lstStyle/>
          <a:p>
            <a:r>
              <a:rPr kumimoji="1" lang="ja-JP" altLang="en-US" sz="1400" dirty="0"/>
              <a:t>低所得世帯の妊婦さんの経済的な負担の軽減を図るとともに、切れ目のない支援につなげることを目的に、妊娠判定にかかる初回産科受診料の一部を助成します。</a:t>
            </a:r>
          </a:p>
        </p:txBody>
      </p:sp>
      <p:sp>
        <p:nvSpPr>
          <p:cNvPr id="2" name="テキスト ボックス 1">
            <a:extLst>
              <a:ext uri="{FF2B5EF4-FFF2-40B4-BE49-F238E27FC236}">
                <a16:creationId xmlns:a16="http://schemas.microsoft.com/office/drawing/2014/main" id="{353DBDB6-06E6-1F4C-BF72-F12596740A30}"/>
              </a:ext>
            </a:extLst>
          </p:cNvPr>
          <p:cNvSpPr txBox="1"/>
          <p:nvPr/>
        </p:nvSpPr>
        <p:spPr>
          <a:xfrm>
            <a:off x="324834" y="6014255"/>
            <a:ext cx="1060019" cy="346015"/>
          </a:xfrm>
          <a:prstGeom prst="rect">
            <a:avLst/>
          </a:prstGeom>
          <a:noFill/>
        </p:spPr>
        <p:txBody>
          <a:bodyPr wrap="square" rtlCol="0">
            <a:spAutoFit/>
          </a:bodyPr>
          <a:lstStyle/>
          <a:p>
            <a:r>
              <a:rPr kumimoji="1" lang="ja-JP" altLang="en-US" sz="1600" dirty="0"/>
              <a:t>申請方法</a:t>
            </a:r>
          </a:p>
        </p:txBody>
      </p:sp>
      <p:sp>
        <p:nvSpPr>
          <p:cNvPr id="10" name="テキスト ボックス 9">
            <a:extLst>
              <a:ext uri="{FF2B5EF4-FFF2-40B4-BE49-F238E27FC236}">
                <a16:creationId xmlns:a16="http://schemas.microsoft.com/office/drawing/2014/main" id="{2CF396B7-11D2-5ECF-70B0-7207D9F9E176}"/>
              </a:ext>
            </a:extLst>
          </p:cNvPr>
          <p:cNvSpPr txBox="1"/>
          <p:nvPr/>
        </p:nvSpPr>
        <p:spPr>
          <a:xfrm>
            <a:off x="354145" y="6423607"/>
            <a:ext cx="6498771" cy="307777"/>
          </a:xfrm>
          <a:prstGeom prst="rect">
            <a:avLst/>
          </a:prstGeom>
          <a:noFill/>
        </p:spPr>
        <p:txBody>
          <a:bodyPr wrap="square" rtlCol="0">
            <a:spAutoFit/>
          </a:bodyPr>
          <a:lstStyle/>
          <a:p>
            <a:r>
              <a:rPr kumimoji="1" lang="ja-JP" altLang="en-US" sz="1400" b="1" dirty="0"/>
              <a:t>初回産科受診日から起算して６箇月以内</a:t>
            </a:r>
            <a:r>
              <a:rPr kumimoji="1" lang="ja-JP" altLang="en-US" sz="1400" dirty="0"/>
              <a:t>に必要書類を添えて申請してください。</a:t>
            </a:r>
            <a:endParaRPr kumimoji="1" lang="en-US" altLang="ja-JP" sz="1200" dirty="0"/>
          </a:p>
        </p:txBody>
      </p:sp>
      <p:sp>
        <p:nvSpPr>
          <p:cNvPr id="11" name="AutoShape 2">
            <a:extLst>
              <a:ext uri="{FF2B5EF4-FFF2-40B4-BE49-F238E27FC236}">
                <a16:creationId xmlns:a16="http://schemas.microsoft.com/office/drawing/2014/main" id="{77C50379-039A-3F24-90DC-12DF616BB781}"/>
              </a:ext>
            </a:extLst>
          </p:cNvPr>
          <p:cNvSpPr>
            <a:spLocks noChangeAspect="1" noChangeArrowheads="1"/>
          </p:cNvSpPr>
          <p:nvPr/>
        </p:nvSpPr>
        <p:spPr bwMode="auto">
          <a:xfrm>
            <a:off x="3276600" y="4800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 name="AutoShape 4">
            <a:extLst>
              <a:ext uri="{FF2B5EF4-FFF2-40B4-BE49-F238E27FC236}">
                <a16:creationId xmlns:a16="http://schemas.microsoft.com/office/drawing/2014/main" id="{BDE5157B-13B4-3803-31D6-4E0EC6765C67}"/>
              </a:ext>
            </a:extLst>
          </p:cNvPr>
          <p:cNvSpPr>
            <a:spLocks noChangeAspect="1" noChangeArrowheads="1"/>
          </p:cNvSpPr>
          <p:nvPr/>
        </p:nvSpPr>
        <p:spPr bwMode="auto">
          <a:xfrm>
            <a:off x="3429000" y="4953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 name="AutoShape 6">
            <a:extLst>
              <a:ext uri="{FF2B5EF4-FFF2-40B4-BE49-F238E27FC236}">
                <a16:creationId xmlns:a16="http://schemas.microsoft.com/office/drawing/2014/main" id="{CF3A667F-A14E-642D-C956-450A1A9D9A36}"/>
              </a:ext>
            </a:extLst>
          </p:cNvPr>
          <p:cNvSpPr>
            <a:spLocks noChangeAspect="1" noChangeArrowheads="1"/>
          </p:cNvSpPr>
          <p:nvPr/>
        </p:nvSpPr>
        <p:spPr bwMode="auto">
          <a:xfrm>
            <a:off x="3581400" y="5105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4" name="テキスト ボックス 13">
            <a:extLst>
              <a:ext uri="{FF2B5EF4-FFF2-40B4-BE49-F238E27FC236}">
                <a16:creationId xmlns:a16="http://schemas.microsoft.com/office/drawing/2014/main" id="{1775E920-44CD-3C89-1A8E-377474030CD5}"/>
              </a:ext>
            </a:extLst>
          </p:cNvPr>
          <p:cNvSpPr txBox="1"/>
          <p:nvPr/>
        </p:nvSpPr>
        <p:spPr>
          <a:xfrm>
            <a:off x="324834" y="3950700"/>
            <a:ext cx="4710950" cy="307777"/>
          </a:xfrm>
          <a:prstGeom prst="rect">
            <a:avLst/>
          </a:prstGeom>
          <a:noFill/>
        </p:spPr>
        <p:txBody>
          <a:bodyPr wrap="square" rtlCol="0">
            <a:spAutoFit/>
          </a:bodyPr>
          <a:lstStyle/>
          <a:p>
            <a:r>
              <a:rPr kumimoji="1" lang="ja-JP" altLang="en-US" sz="1400" dirty="0"/>
              <a:t>初回産科受診１回につき、</a:t>
            </a:r>
            <a:r>
              <a:rPr kumimoji="1" lang="ja-JP" altLang="en-US" sz="1400" b="1" dirty="0"/>
              <a:t>上限</a:t>
            </a:r>
            <a:r>
              <a:rPr kumimoji="1" lang="en-US" altLang="ja-JP" sz="1400" b="1" dirty="0"/>
              <a:t>10,000</a:t>
            </a:r>
            <a:r>
              <a:rPr kumimoji="1" lang="ja-JP" altLang="en-US" sz="1400" b="1" dirty="0"/>
              <a:t>円</a:t>
            </a:r>
            <a:endParaRPr kumimoji="1" lang="ja-JP" altLang="en-US" sz="1600" b="1" dirty="0"/>
          </a:p>
        </p:txBody>
      </p:sp>
      <p:sp>
        <p:nvSpPr>
          <p:cNvPr id="24" name="テキスト ボックス 23">
            <a:extLst>
              <a:ext uri="{FF2B5EF4-FFF2-40B4-BE49-F238E27FC236}">
                <a16:creationId xmlns:a16="http://schemas.microsoft.com/office/drawing/2014/main" id="{3FE9E8B9-2664-0A6D-B28E-E1047341D3CC}"/>
              </a:ext>
            </a:extLst>
          </p:cNvPr>
          <p:cNvSpPr txBox="1"/>
          <p:nvPr/>
        </p:nvSpPr>
        <p:spPr>
          <a:xfrm>
            <a:off x="324834" y="6699614"/>
            <a:ext cx="6383704" cy="2739211"/>
          </a:xfrm>
          <a:prstGeom prst="rect">
            <a:avLst/>
          </a:prstGeom>
          <a:noFill/>
        </p:spPr>
        <p:txBody>
          <a:bodyPr wrap="square" rtlCol="0">
            <a:spAutoFit/>
          </a:bodyPr>
          <a:lstStyle/>
          <a:p>
            <a:r>
              <a:rPr kumimoji="1" lang="en-US" altLang="ja-JP" sz="1400" dirty="0"/>
              <a:t>〈</a:t>
            </a:r>
            <a:r>
              <a:rPr kumimoji="1" lang="ja-JP" altLang="en-US" sz="1400" dirty="0"/>
              <a:t> 必要書類 </a:t>
            </a:r>
            <a:r>
              <a:rPr kumimoji="1" lang="en-US" altLang="ja-JP" sz="1400" dirty="0"/>
              <a:t>〉</a:t>
            </a:r>
          </a:p>
          <a:p>
            <a:r>
              <a:rPr kumimoji="1" lang="ja-JP" altLang="en-US" sz="1400" dirty="0"/>
              <a:t>・低所得の妊婦に対する初回産科受診料助成金交付申請書</a:t>
            </a:r>
            <a:endParaRPr kumimoji="1" lang="en-US" altLang="ja-JP" sz="1400" dirty="0"/>
          </a:p>
          <a:p>
            <a:r>
              <a:rPr kumimoji="1" lang="ja-JP" altLang="en-US" sz="1400" dirty="0"/>
              <a:t>・医療機関が発行する領収書および診療明細書</a:t>
            </a:r>
            <a:endParaRPr kumimoji="1" lang="en-US" altLang="ja-JP" sz="1400" dirty="0"/>
          </a:p>
          <a:p>
            <a:r>
              <a:rPr kumimoji="1" lang="ja-JP" altLang="en-US" sz="1400" dirty="0"/>
              <a:t>　（氏名、診療年月日及び医療機関名が記載されたもの）</a:t>
            </a:r>
            <a:endParaRPr kumimoji="1" lang="en-US" altLang="ja-JP" sz="1400" dirty="0"/>
          </a:p>
          <a:p>
            <a:r>
              <a:rPr kumimoji="1" lang="ja-JP" altLang="en-US" sz="1400" dirty="0"/>
              <a:t>・振込先金融機関の通帳又はキャッシュカードの写し</a:t>
            </a:r>
            <a:endParaRPr kumimoji="1" lang="en-US" altLang="ja-JP" sz="1400" dirty="0"/>
          </a:p>
          <a:p>
            <a:r>
              <a:rPr kumimoji="1" lang="ja-JP" altLang="en-US" sz="1400" dirty="0"/>
              <a:t>・氏名、住所及び生年月日が確認できる書類の写し</a:t>
            </a:r>
            <a:endParaRPr kumimoji="1" lang="en-US" altLang="ja-JP" sz="1400" dirty="0"/>
          </a:p>
          <a:p>
            <a:r>
              <a:rPr kumimoji="1" lang="ja-JP" altLang="en-US" sz="1400" dirty="0"/>
              <a:t>　（マイナンバーカード、運転免許証、パスポート等）</a:t>
            </a:r>
            <a:endParaRPr kumimoji="1" lang="en-US" altLang="ja-JP" sz="1400" dirty="0"/>
          </a:p>
          <a:p>
            <a:r>
              <a:rPr kumimoji="1" lang="ja-JP" altLang="en-US" sz="1400" dirty="0"/>
              <a:t>・申請年の１月１日に東近江市に住所を有していない人（世帯）は、課税証</a:t>
            </a:r>
            <a:endParaRPr kumimoji="1" lang="en-US" altLang="ja-JP" sz="1400" dirty="0"/>
          </a:p>
          <a:p>
            <a:r>
              <a:rPr kumimoji="1" lang="ja-JP" altLang="en-US" sz="1400" dirty="0"/>
              <a:t>　明書</a:t>
            </a:r>
            <a:endParaRPr kumimoji="1" lang="en-US" altLang="ja-JP" sz="1400" dirty="0"/>
          </a:p>
          <a:p>
            <a:r>
              <a:rPr kumimoji="1" lang="ja-JP" altLang="en-US" sz="1400" dirty="0"/>
              <a:t>・東近江市以外で生活保護又は支援給付を受給している人（世帯）は、その　</a:t>
            </a:r>
            <a:endParaRPr kumimoji="1" lang="en-US" altLang="ja-JP" sz="1400" dirty="0"/>
          </a:p>
          <a:p>
            <a:r>
              <a:rPr kumimoji="1" lang="ja-JP" altLang="en-US" sz="1400" dirty="0"/>
              <a:t>　ことを証明できる書類</a:t>
            </a:r>
          </a:p>
          <a:p>
            <a:endParaRPr kumimoji="1" lang="ja-JP" altLang="en-US" dirty="0"/>
          </a:p>
        </p:txBody>
      </p:sp>
      <p:pic>
        <p:nvPicPr>
          <p:cNvPr id="15" name="図 14" descr="ゲームのキャラクター&#10;&#10;AI によって生成されたコンテンツは間違っている可能性があります。">
            <a:extLst>
              <a:ext uri="{FF2B5EF4-FFF2-40B4-BE49-F238E27FC236}">
                <a16:creationId xmlns:a16="http://schemas.microsoft.com/office/drawing/2014/main" id="{2BECE76C-E02F-3999-AC3B-6E5B9F35BF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64343" y="6699614"/>
            <a:ext cx="1254910" cy="1377129"/>
          </a:xfrm>
          <a:prstGeom prst="rect">
            <a:avLst/>
          </a:prstGeom>
        </p:spPr>
      </p:pic>
      <p:sp>
        <p:nvSpPr>
          <p:cNvPr id="25" name="テキスト ボックス 24">
            <a:extLst>
              <a:ext uri="{FF2B5EF4-FFF2-40B4-BE49-F238E27FC236}">
                <a16:creationId xmlns:a16="http://schemas.microsoft.com/office/drawing/2014/main" id="{9225128A-8C03-4C66-CD7E-93A63C1AFB52}"/>
              </a:ext>
            </a:extLst>
          </p:cNvPr>
          <p:cNvSpPr txBox="1"/>
          <p:nvPr/>
        </p:nvSpPr>
        <p:spPr>
          <a:xfrm>
            <a:off x="231991" y="1864033"/>
            <a:ext cx="6089217" cy="307777"/>
          </a:xfrm>
          <a:prstGeom prst="rect">
            <a:avLst/>
          </a:prstGeom>
          <a:noFill/>
        </p:spPr>
        <p:txBody>
          <a:bodyPr wrap="square" rtlCol="0">
            <a:spAutoFit/>
          </a:bodyPr>
          <a:lstStyle/>
          <a:p>
            <a:r>
              <a:rPr kumimoji="1" lang="ja-JP" altLang="en-US" sz="1400" b="1" dirty="0"/>
              <a:t>市販の妊娠検査薬で陽性を確認し、次のすべてに該当する人</a:t>
            </a:r>
          </a:p>
        </p:txBody>
      </p:sp>
    </p:spTree>
    <p:extLst>
      <p:ext uri="{BB962C8B-B14F-4D97-AF65-F5344CB8AC3E}">
        <p14:creationId xmlns:p14="http://schemas.microsoft.com/office/powerpoint/2010/main" val="330473685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730</TotalTime>
  <Words>448</Words>
  <Application>Microsoft Office PowerPoint</Application>
  <PresentationFormat>A4 210 x 297 mm</PresentationFormat>
  <Paragraphs>34</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Aptos</vt:lpstr>
      <vt:lpstr>Aptos Display</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ﾔﾏﾓﾄ ﾕﾘｶ</dc:creator>
  <cp:lastModifiedBy>ﾔﾏﾓﾄ ﾕﾘｶ</cp:lastModifiedBy>
  <cp:revision>40</cp:revision>
  <cp:lastPrinted>2026-04-30T07:07:12Z</cp:lastPrinted>
  <dcterms:created xsi:type="dcterms:W3CDTF">2026-02-20T01:29:19Z</dcterms:created>
  <dcterms:modified xsi:type="dcterms:W3CDTF">2026-05-13T01:50:24Z</dcterms:modified>
</cp:coreProperties>
</file>